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Lst>
  <p:sldSz cy="6858000" cx="9144000"/>
  <p:notesSz cx="6858000" cy="9144000"/>
  <p:embeddedFontLst>
    <p:embeddedFont>
      <p:font typeface="Lato"/>
      <p:regular r:id="rId152"/>
      <p:bold r:id="rId153"/>
      <p:italic r:id="rId154"/>
      <p:boldItalic r:id="rId155"/>
    </p:embeddedFont>
    <p:embeddedFont>
      <p:font typeface="Open Sans Light"/>
      <p:regular r:id="rId156"/>
      <p:bold r:id="rId157"/>
      <p:italic r:id="rId158"/>
      <p:boldItalic r:id="rId159"/>
    </p:embeddedFont>
    <p:embeddedFont>
      <p:font typeface="Open Sans"/>
      <p:regular r:id="rId160"/>
      <p:bold r:id="rId161"/>
      <p:italic r:id="rId162"/>
      <p:boldItalic r:id="rId1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4" roundtripDataSignature="AMtx7mj7D9UIiQRzY3l7kIwSjA18O7mS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136342-BD1D-4E16-AEDB-A43F3030BC3A}">
  <a:tblStyle styleId="{CA136342-BD1D-4E16-AEDB-A43F3030BC3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4" Type="http://customschemas.google.com/relationships/presentationmetadata" Target="metadata"/><Relationship Id="rId163" Type="http://schemas.openxmlformats.org/officeDocument/2006/relationships/font" Target="fonts/OpenSans-boldItalic.fntdata"/><Relationship Id="rId162" Type="http://schemas.openxmlformats.org/officeDocument/2006/relationships/font" Target="fonts/OpenSans-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OpenSans-bold.fntdata"/><Relationship Id="rId54" Type="http://schemas.openxmlformats.org/officeDocument/2006/relationships/slide" Target="slides/slide49.xml"/><Relationship Id="rId160" Type="http://schemas.openxmlformats.org/officeDocument/2006/relationships/font" Target="fonts/OpenSans-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OpenSansLight-boldItalic.fntdata"/><Relationship Id="rId59" Type="http://schemas.openxmlformats.org/officeDocument/2006/relationships/slide" Target="slides/slide54.xml"/><Relationship Id="rId154" Type="http://schemas.openxmlformats.org/officeDocument/2006/relationships/font" Target="fonts/Lato-italic.fntdata"/><Relationship Id="rId58" Type="http://schemas.openxmlformats.org/officeDocument/2006/relationships/slide" Target="slides/slide53.xml"/><Relationship Id="rId153" Type="http://schemas.openxmlformats.org/officeDocument/2006/relationships/font" Target="fonts/Lato-bold.fntdata"/><Relationship Id="rId152" Type="http://schemas.openxmlformats.org/officeDocument/2006/relationships/font" Target="fonts/Lato-regular.fntdata"/><Relationship Id="rId151" Type="http://schemas.openxmlformats.org/officeDocument/2006/relationships/slide" Target="slides/slide146.xml"/><Relationship Id="rId158" Type="http://schemas.openxmlformats.org/officeDocument/2006/relationships/font" Target="fonts/OpenSansLight-italic.fntdata"/><Relationship Id="rId157" Type="http://schemas.openxmlformats.org/officeDocument/2006/relationships/font" Target="fonts/OpenSansLight-bold.fntdata"/><Relationship Id="rId156" Type="http://schemas.openxmlformats.org/officeDocument/2006/relationships/font" Target="fonts/OpenSansLight-regular.fntdata"/><Relationship Id="rId155" Type="http://schemas.openxmlformats.org/officeDocument/2006/relationships/font" Target="fonts/Lato-boldItalic.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2021</c:v>
                </c:pt>
              </c:strCache>
            </c:strRef>
          </c:tx>
          <c:spPr>
            <a:solidFill>
              <a:srgbClr val="2875DD"/>
            </a:solidFill>
            <a:ln>
              <a:solidFill>
                <a:srgbClr val="2875DD"/>
              </a:solidFill>
            </a:ln>
          </c:spPr>
          <c:invertIfNegative val="0"/>
          <c:dLbls>
            <c:dLbl>
              <c:idx val="0"/>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1D66-AF4C-8E35-1AA0D4C042C4}"/>
                </c:ext>
              </c:extLst>
            </c:dLbl>
            <c:dLbl>
              <c:idx val="1"/>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1D66-AF4C-8E35-1AA0D4C042C4}"/>
                </c:ext>
              </c:extLst>
            </c:dLbl>
            <c:dLbl>
              <c:idx val="2"/>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1D66-AF4C-8E35-1AA0D4C042C4}"/>
                </c:ext>
              </c:extLst>
            </c:dLbl>
            <c:dLbl>
              <c:idx val="3"/>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1D66-AF4C-8E35-1AA0D4C042C4}"/>
                </c:ext>
              </c:extLst>
            </c:dLbl>
            <c:dLbl>
              <c:idx val="4"/>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1D66-AF4C-8E35-1AA0D4C042C4}"/>
                </c:ext>
              </c:extLst>
            </c:dLbl>
            <c:dLbl>
              <c:idx val="5"/>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1D66-AF4C-8E35-1AA0D4C042C4}"/>
                </c:ext>
              </c:extLst>
            </c:dLbl>
            <c:dLbl>
              <c:idx val="6"/>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1D66-AF4C-8E35-1AA0D4C042C4}"/>
                </c:ext>
              </c:extLst>
            </c:dLbl>
            <c:dLbl>
              <c:idx val="7"/>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1D66-AF4C-8E35-1AA0D4C042C4}"/>
                </c:ext>
              </c:extLst>
            </c:dLbl>
            <c:spPr>
              <a:noFill/>
              <a:ln>
                <a:noFill/>
              </a:ln>
              <a:effectLst/>
            </c:spPr>
            <c:txPr>
              <a:bodyPr/>
              <a:lstStyle/>
              <a:p>
                <a:pPr>
                  <a:defRPr sz="800" b="0" smtId="4294967295">
                    <a:solidFill>
                      <a:srgbClr val="0F283E"/>
                    </a:solidFill>
                    <a:latin typeface="Open Sans Light"/>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Sheet1!$A$2:$A$9</c:f>
              <c:strCache>
                <c:ptCount val="8"/>
                <c:pt idx="0">
                  <c:v>Starbucks*</c:v>
                </c:pt>
                <c:pt idx="1">
                  <c:v>Dunkin` Donuts</c:v>
                </c:pt>
                <c:pt idx="2">
                  <c:v>Dutch Bros. Coffee</c:v>
                </c:pt>
                <c:pt idx="3">
                  <c:v>Tim Hortons*</c:v>
                </c:pt>
                <c:pt idx="4">
                  <c:v>Caribou Coffee</c:v>
                </c:pt>
                <c:pt idx="5">
                  <c:v>Scooter's Coffee</c:v>
                </c:pt>
                <c:pt idx="6">
                  <c:v>Peet`s Coffee</c:v>
                </c:pt>
                <c:pt idx="7">
                  <c:v>Biggby Coffee*</c:v>
                </c:pt>
              </c:strCache>
            </c:strRef>
          </c:cat>
          <c:val>
            <c:numRef>
              <c:f>Sheet1!$B$2:$B$9</c:f>
              <c:numCache>
                <c:formatCode>General</c:formatCode>
                <c:ptCount val="8"/>
                <c:pt idx="0">
                  <c:v>24556</c:v>
                </c:pt>
                <c:pt idx="1">
                  <c:v>10416</c:v>
                </c:pt>
                <c:pt idx="2">
                  <c:v>914</c:v>
                </c:pt>
                <c:pt idx="3">
                  <c:v>602</c:v>
                </c:pt>
                <c:pt idx="4">
                  <c:v>318</c:v>
                </c:pt>
                <c:pt idx="5">
                  <c:v>263</c:v>
                </c:pt>
                <c:pt idx="6">
                  <c:v>212</c:v>
                </c:pt>
                <c:pt idx="7">
                  <c:v>182</c:v>
                </c:pt>
              </c:numCache>
            </c:numRef>
          </c:val>
          <c:extLst>
            <c:ext xmlns:c16="http://schemas.microsoft.com/office/drawing/2014/chart" uri="{C3380CC4-5D6E-409C-BE32-E72D297353CC}">
              <c16:uniqueId val="{00000008-1D66-AF4C-8E35-1AA0D4C042C4}"/>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000" b="0" smtId="4294967295">
                <a:solidFill>
                  <a:srgbClr val="0F283E"/>
                </a:solidFill>
                <a:latin typeface="Open Sans Light"/>
              </a:defRPr>
            </a:pPr>
            <a:endParaRPr lang="en-US"/>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000" b="0" smtId="4294967295">
                <a:solidFill>
                  <a:srgbClr val="0F283E"/>
                </a:solidFill>
                <a:latin typeface="Open Sans Light"/>
              </a:defRPr>
            </a:pPr>
            <a:endParaRPr lang="en-US"/>
          </a:p>
        </c:txPr>
        <c:crossAx val="67451136"/>
        <c:crosses val="autoZero"/>
        <c:crossBetween val="between"/>
      </c:valAx>
    </c:plotArea>
    <c:plotVisOnly val="1"/>
    <c:dispBlanksAs val="gap"/>
    <c:showDLblsOverMax val="1"/>
  </c:chart>
  <c:txPr>
    <a:bodyPr/>
    <a:lstStyle/>
    <a:p>
      <a:pPr>
        <a:defRPr sz="1800" smtId="4294967295"/>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2021</c:v>
                </c:pt>
              </c:strCache>
            </c:strRef>
          </c:tx>
          <c:spPr>
            <a:solidFill>
              <a:srgbClr val="2875DD"/>
            </a:solidFill>
            <a:ln>
              <a:solidFill>
                <a:srgbClr val="2875DD"/>
              </a:solidFill>
            </a:ln>
          </c:spPr>
          <c:invertIfNegative val="0"/>
          <c:dLbls>
            <c:dLbl>
              <c:idx val="0"/>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B347-814D-8ABB-5DC579F65E22}"/>
                </c:ext>
              </c:extLst>
            </c:dLbl>
            <c:dLbl>
              <c:idx val="1"/>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B347-814D-8ABB-5DC579F65E22}"/>
                </c:ext>
              </c:extLst>
            </c:dLbl>
            <c:dLbl>
              <c:idx val="2"/>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B347-814D-8ABB-5DC579F65E22}"/>
                </c:ext>
              </c:extLst>
            </c:dLbl>
            <c:dLbl>
              <c:idx val="3"/>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B347-814D-8ABB-5DC579F65E22}"/>
                </c:ext>
              </c:extLst>
            </c:dLbl>
            <c:dLbl>
              <c:idx val="4"/>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B347-814D-8ABB-5DC579F65E22}"/>
                </c:ext>
              </c:extLst>
            </c:dLbl>
            <c:dLbl>
              <c:idx val="5"/>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B347-814D-8ABB-5DC579F65E22}"/>
                </c:ext>
              </c:extLst>
            </c:dLbl>
            <c:dLbl>
              <c:idx val="6"/>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B347-814D-8ABB-5DC579F65E22}"/>
                </c:ext>
              </c:extLst>
            </c:dLbl>
            <c:dLbl>
              <c:idx val="7"/>
              <c:numFmt formatCode="#,##0" sourceLinked="0"/>
              <c:spPr/>
              <c:txPr>
                <a:bodyPr/>
                <a:lstStyle/>
                <a:p>
                  <a:pPr>
                    <a:defRPr sz="800" b="0" smtId="4294967295">
                      <a:solidFill>
                        <a:srgbClr val="0F283E"/>
                      </a:solidFill>
                      <a:latin typeface="Open Sans Light"/>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B347-814D-8ABB-5DC579F65E22}"/>
                </c:ext>
              </c:extLst>
            </c:dLbl>
            <c:spPr>
              <a:noFill/>
              <a:ln>
                <a:noFill/>
              </a:ln>
              <a:effectLst/>
            </c:spPr>
            <c:txPr>
              <a:bodyPr/>
              <a:lstStyle/>
              <a:p>
                <a:pPr>
                  <a:defRPr sz="800" b="0" smtId="4294967295">
                    <a:solidFill>
                      <a:srgbClr val="0F283E"/>
                    </a:solidFill>
                    <a:latin typeface="Open Sans Light"/>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Sheet1!$A$2:$A$9</c:f>
              <c:strCache>
                <c:ptCount val="8"/>
                <c:pt idx="0">
                  <c:v>Starbucks*</c:v>
                </c:pt>
                <c:pt idx="1">
                  <c:v>Dunkin` Donuts</c:v>
                </c:pt>
                <c:pt idx="2">
                  <c:v>Tim Hortons*</c:v>
                </c:pt>
                <c:pt idx="3">
                  <c:v>Dutch Bros. Coffee</c:v>
                </c:pt>
                <c:pt idx="4">
                  <c:v>Caribou Coffee</c:v>
                </c:pt>
                <c:pt idx="5">
                  <c:v>Scooter's Coffee</c:v>
                </c:pt>
                <c:pt idx="6">
                  <c:v>Biggby Coffee*</c:v>
                </c:pt>
                <c:pt idx="7">
                  <c:v>Peet`s Coffee*</c:v>
                </c:pt>
              </c:strCache>
            </c:strRef>
          </c:cat>
          <c:val>
            <c:numRef>
              <c:f>Sheet1!$B$2:$B$9</c:f>
              <c:numCache>
                <c:formatCode>General</c:formatCode>
                <c:ptCount val="8"/>
                <c:pt idx="0">
                  <c:v>15450</c:v>
                </c:pt>
                <c:pt idx="1">
                  <c:v>9244</c:v>
                </c:pt>
                <c:pt idx="2">
                  <c:v>637</c:v>
                </c:pt>
                <c:pt idx="3">
                  <c:v>538</c:v>
                </c:pt>
                <c:pt idx="4">
                  <c:v>460</c:v>
                </c:pt>
                <c:pt idx="5">
                  <c:v>410</c:v>
                </c:pt>
                <c:pt idx="6">
                  <c:v>265</c:v>
                </c:pt>
                <c:pt idx="7">
                  <c:v>230</c:v>
                </c:pt>
              </c:numCache>
            </c:numRef>
          </c:val>
          <c:extLst>
            <c:ext xmlns:c16="http://schemas.microsoft.com/office/drawing/2014/chart" uri="{C3380CC4-5D6E-409C-BE32-E72D297353CC}">
              <c16:uniqueId val="{00000008-B347-814D-8ABB-5DC579F65E22}"/>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000" b="0" smtId="4294967295">
                <a:solidFill>
                  <a:srgbClr val="0F283E"/>
                </a:solidFill>
                <a:latin typeface="Open Sans Light"/>
              </a:defRPr>
            </a:pPr>
            <a:endParaRPr lang="en-US"/>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000" b="0" smtId="4294967295">
                <a:solidFill>
                  <a:srgbClr val="0F283E"/>
                </a:solidFill>
                <a:latin typeface="Open Sans Light"/>
              </a:defRPr>
            </a:pPr>
            <a:endParaRPr lang="en-US"/>
          </a:p>
        </c:txPr>
        <c:crossAx val="67451136"/>
        <c:crosses val="autoZero"/>
        <c:crossBetween val="between"/>
      </c:valAx>
    </c:plotArea>
    <c:plotVisOnly val="1"/>
    <c:dispBlanksAs val="gap"/>
    <c:showDLblsOverMax val="1"/>
  </c:chart>
  <c:txPr>
    <a:bodyPr/>
    <a:lstStyle/>
    <a:p>
      <a:pPr>
        <a:defRPr sz="1800" smtId="4294967295"/>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 name="Shape 6"/>
        <p:cNvGrpSpPr/>
        <p:nvPr/>
      </p:nvGrpSpPr>
      <p:grpSpPr>
        <a:xfrm>
          <a:off x="0" y="0"/>
          <a:ext cx="0" cy="0"/>
          <a:chOff x="0" y="0"/>
          <a:chExt cx="0" cy="0"/>
        </a:xfrm>
      </p:grpSpPr>
      <p:sp>
        <p:nvSpPr>
          <p:cNvPr id="7" name="Google Shape;7;p1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p14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stories.starbucks.com/press/2022/starbucks-brewing-revolutionary-web3-experience-for-its-starbucks-rewards-members/" TargetMode="External"/><Relationship Id="rId4" Type="http://schemas.openxmlformats.org/officeDocument/2006/relationships/hyperlink" Target="https://risnews.com/starbucks-hires-cto-investing-workforce-tech-and-nft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8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8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stories.starbucks.com/press/2022/starbucks-enters-new-era-of-growth-driven-by-an-unparalleled-reinvention-plan/" TargetMode="External"/><Relationship Id="rId4" Type="http://schemas.openxmlformats.org/officeDocument/2006/relationships/hyperlink" Target="https://investor.starbucks.com/press-releases/financial-releases/press-release-details/2022/Starbucks-Enters-New-Era-of-Growth-Driven-by-an-Unparalleled-Reinvention-Plan/default.aspx" TargetMode="External"/><Relationship Id="rId5" Type="http://schemas.openxmlformats.org/officeDocument/2006/relationships/hyperlink" Target="https://www.theverge.com/2020/10/30/21540908/starbucks-app-q4-earnings-mobile-paymen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slide" Target="/ppt/slides/slide25.xml"/><Relationship Id="rId5" Type="http://schemas.openxmlformats.org/officeDocument/2006/relationships/hyperlink" Target="http://www.statista.com/statistics/919774/sales-of-selected-leading-coffee-house-and-cafe-chains-in-the-us" TargetMode="External"/><Relationship Id="rId6" Type="http://schemas.openxmlformats.org/officeDocument/2006/relationships/chart" Target="../charts/char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slide" Target="/ppt/slides/slide25.xml"/><Relationship Id="rId5" Type="http://schemas.openxmlformats.org/officeDocument/2006/relationships/hyperlink" Target="http://www.statista.com/statistics/920174/number-of-units-of-selected-leading-coffee-house-and-cafe-chains-in-the-us" TargetMode="External"/><Relationship Id="rId6" Type="http://schemas.openxmlformats.org/officeDocument/2006/relationships/chart" Target="../charts/char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 name="Shape 14"/>
        <p:cNvGrpSpPr/>
        <p:nvPr/>
      </p:nvGrpSpPr>
      <p:grpSpPr>
        <a:xfrm>
          <a:off x="0" y="0"/>
          <a:ext cx="0" cy="0"/>
          <a:chOff x="0" y="0"/>
          <a:chExt cx="0" cy="0"/>
        </a:xfrm>
      </p:grpSpPr>
      <p:sp>
        <p:nvSpPr>
          <p:cNvPr id="15" name="Google Shape;15;p1"/>
          <p:cNvSpPr txBox="1"/>
          <p:nvPr/>
        </p:nvSpPr>
        <p:spPr>
          <a:xfrm>
            <a:off x="762000" y="990600"/>
            <a:ext cx="7620000" cy="480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Summary of Twitter Sentiment Analysis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Starbucks Web 3 NFT – positive sentiment very high- Starbucks is investing to improve the engagement with the customers – slide 11 for detailed info – a good way to keep engaging with customers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Starbucks Online order- less positive review- small sample size- so need to investigate more. So explored mobile ordering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Starbucks Mobile ordering- positive sentiments- backed by the data- starbucks has the most mobile payment users- further, more than the quarter of revenue is through app (mobile order)– Good for company to keep on investing on the online ordering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Starbucks Rewards- very high positive sentiment- a good way to interact and engage with consumers- keep working on it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Starbucks robot- starbucks is introducing robots as barista- negative sentiment- as consumer don’t want a robotic barista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Café x and @getcafex– shows positive sentiments, however same might not be true for robotic barista at starbucks- good question to ask in interview or survey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aphicFrame>
        <p:nvGraphicFramePr>
          <p:cNvPr id="82" name="Google Shape;82;p10"/>
          <p:cNvGraphicFramePr/>
          <p:nvPr/>
        </p:nvGraphicFramePr>
        <p:xfrm>
          <a:off x="0" y="0"/>
          <a:ext cx="3000000" cy="3000000"/>
        </p:xfrm>
        <a:graphic>
          <a:graphicData uri="http://schemas.openxmlformats.org/drawingml/2006/table">
            <a:tbl>
              <a:tblPr>
                <a:noFill/>
                <a:tableStyleId>{CA136342-BD1D-4E16-AEDB-A43F3030BC3A}</a:tableStyleId>
              </a:tblPr>
              <a:tblGrid>
                <a:gridCol w="9144000"/>
              </a:tblGrid>
              <a:tr h="1000125">
                <a:tc>
                  <a:txBody>
                    <a:bodyPr/>
                    <a:lstStyle/>
                    <a:p>
                      <a:pPr indent="0" lvl="0" marL="0" marR="0" rtl="0" algn="l">
                        <a:lnSpc>
                          <a:spcPct val="100000"/>
                        </a:lnSpc>
                        <a:spcBef>
                          <a:spcPts val="0"/>
                        </a:spcBef>
                        <a:spcAft>
                          <a:spcPts val="0"/>
                        </a:spcAft>
                        <a:buNone/>
                      </a:pPr>
                      <a:r>
                        <a:t/>
                      </a:r>
                      <a:endParaRPr sz="1800"/>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gradFill>
                      <a:gsLst>
                        <a:gs pos="0">
                          <a:srgbClr val="31859C"/>
                        </a:gs>
                        <a:gs pos="100000">
                          <a:srgbClr val="31859C"/>
                        </a:gs>
                      </a:gsLst>
                      <a:lin ang="0" scaled="0"/>
                    </a:gradFill>
                  </a:tcPr>
                </a:tc>
              </a:tr>
            </a:tbl>
          </a:graphicData>
        </a:graphic>
      </p:graphicFrame>
      <p:pic>
        <p:nvPicPr>
          <p:cNvPr descr="DecisiveSystem" id="83" name="Google Shape;83;p10"/>
          <p:cNvPicPr preferRelativeResize="0"/>
          <p:nvPr/>
        </p:nvPicPr>
        <p:blipFill rotWithShape="1">
          <a:blip r:embed="rId3">
            <a:alphaModFix/>
          </a:blip>
          <a:srcRect b="0" l="0" r="0" t="0"/>
          <a:stretch/>
        </p:blipFill>
        <p:spPr>
          <a:xfrm>
            <a:off x="190500" y="190500"/>
            <a:ext cx="1600200" cy="638175"/>
          </a:xfrm>
          <a:prstGeom prst="rect">
            <a:avLst/>
          </a:prstGeom>
          <a:noFill/>
          <a:ln>
            <a:noFill/>
          </a:ln>
        </p:spPr>
      </p:pic>
      <p:sp>
        <p:nvSpPr>
          <p:cNvPr id="84" name="Google Shape;84;p10"/>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400" u="none">
                <a:solidFill>
                  <a:srgbClr val="205564"/>
                </a:solidFill>
                <a:latin typeface="Cambria"/>
                <a:ea typeface="Cambria"/>
                <a:cs typeface="Cambria"/>
                <a:sym typeface="Cambria"/>
              </a:rPr>
              <a:t>Enginius</a:t>
            </a:r>
            <a:br>
              <a:rPr lang="en-US" sz="1800">
                <a:solidFill>
                  <a:schemeClr val="dk1"/>
                </a:solidFill>
                <a:latin typeface="Calibri"/>
                <a:ea typeface="Calibri"/>
                <a:cs typeface="Calibri"/>
                <a:sym typeface="Calibri"/>
              </a:rPr>
            </a:br>
            <a:r>
              <a:rPr b="1" lang="en-US" sz="3600" u="none">
                <a:solidFill>
                  <a:srgbClr val="222222"/>
                </a:solidFill>
                <a:latin typeface="Cambria"/>
                <a:ea typeface="Cambria"/>
                <a:cs typeface="Cambria"/>
                <a:sym typeface="Cambria"/>
              </a:rPr>
              <a:t>Sentiment Analysis</a:t>
            </a:r>
            <a:endParaRPr/>
          </a:p>
        </p:txBody>
      </p:sp>
      <p:cxnSp>
        <p:nvCxnSpPr>
          <p:cNvPr id="85" name="Google Shape;85;p10"/>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6" name="Google Shape;86;p10"/>
          <p:cNvSpPr txBox="1"/>
          <p:nvPr/>
        </p:nvSpPr>
        <p:spPr>
          <a:xfrm>
            <a:off x="666750" y="4381500"/>
            <a:ext cx="7620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400" u="none">
                <a:solidFill>
                  <a:srgbClr val="000000"/>
                </a:solidFill>
                <a:latin typeface="Calibri"/>
                <a:ea typeface="Calibri"/>
                <a:cs typeface="Calibri"/>
                <a:sym typeface="Calibri"/>
              </a:rPr>
              <a:t>Vaibhav Singh, UNIVERSITY OF SOUTHERN CALIFORNIA</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87" name="Google Shape;87;p10"/>
          <p:cNvSpPr txBox="1"/>
          <p:nvPr/>
        </p:nvSpPr>
        <p:spPr>
          <a:xfrm>
            <a:off x="666750" y="5143500"/>
            <a:ext cx="7620000" cy="114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00" u="none">
                <a:solidFill>
                  <a:srgbClr val="595959"/>
                </a:solidFill>
                <a:latin typeface="Calibri"/>
                <a:ea typeface="Calibri"/>
                <a:cs typeface="Calibri"/>
                <a:sym typeface="Calibri"/>
              </a:rPr>
              <a:t>Copyright (c) 2022, DecisionPro Inc.</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88" name="Google Shape;88;p10"/>
          <p:cNvSpPr txBox="1"/>
          <p:nvPr/>
        </p:nvSpPr>
        <p:spPr>
          <a:xfrm>
            <a:off x="666750" y="3995558"/>
            <a:ext cx="7620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Starbucks Web3 NFT </a:t>
            </a:r>
            <a:r>
              <a:rPr b="1" lang="en-US" sz="1000" u="none">
                <a:solidFill>
                  <a:srgbClr val="000000"/>
                </a:solidFill>
                <a:latin typeface="Calibri"/>
                <a:ea typeface="Calibri"/>
                <a:cs typeface="Calibri"/>
                <a:sym typeface="Calibri"/>
              </a:rPr>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841" name="Google Shape;841;p10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42" name="Google Shape;842;p10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843" name="Google Shape;843;p100"/>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844" name="Google Shape;844;p100"/>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850" name="Google Shape;850;p10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51" name="Google Shape;851;p10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852" name="Google Shape;852;p10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853" name="Google Shape;853;p10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859" name="Google Shape;859;p10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60" name="Google Shape;860;p10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861" name="Google Shape;861;p102"/>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862" name="Google Shape;862;p102"/>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868" name="Google Shape;868;p10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69" name="Google Shape;869;p10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870" name="Google Shape;870;p103"/>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871" name="Google Shape;871;p103"/>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877" name="Google Shape;877;p10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78" name="Google Shape;878;p10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879" name="Google Shape;879;p104"/>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5"/>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885" name="Google Shape;885;p105"/>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86" name="Google Shape;886;p10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892" name="Google Shape;892;p10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93" name="Google Shape;893;p10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894" name="Google Shape;894;p106"/>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0.96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3.79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1.96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0.63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0.96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895" name="Google Shape;895;p106"/>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901" name="Google Shape;901;p10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02" name="Google Shape;902;p10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903" name="Google Shape;903;p107"/>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904" name="Google Shape;904;p107"/>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910" name="Google Shape;910;p10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11" name="Google Shape;911;p10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912" name="Google Shape;912;p10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913" name="Google Shape;913;p10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919" name="Google Shape;919;p10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20" name="Google Shape;920;p10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921" name="Google Shape;921;p10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922" name="Google Shape;922;p10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1"/>
          <p:cNvSpPr txBox="1"/>
          <p:nvPr/>
        </p:nvSpPr>
        <p:spPr>
          <a:xfrm>
            <a:off x="762000" y="197675"/>
            <a:ext cx="7620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chemeClr val="dk1"/>
                </a:solidFill>
                <a:latin typeface="Arial"/>
                <a:ea typeface="Arial"/>
                <a:cs typeface="Arial"/>
                <a:sym typeface="Arial"/>
              </a:rPr>
              <a:t>Starbucks Brewing Revolutionary Web3 Experience for its Starbucks Rewards Members</a:t>
            </a:r>
            <a:endParaRPr/>
          </a:p>
        </p:txBody>
      </p:sp>
      <p:sp>
        <p:nvSpPr>
          <p:cNvPr id="94" name="Google Shape;94;p1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1"/>
          <p:cNvSpPr txBox="1"/>
          <p:nvPr/>
        </p:nvSpPr>
        <p:spPr>
          <a:xfrm>
            <a:off x="762000" y="5855025"/>
            <a:ext cx="7620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000" u="sng">
                <a:solidFill>
                  <a:srgbClr val="595959"/>
                </a:solidFill>
                <a:latin typeface="Calibri"/>
                <a:ea typeface="Calibri"/>
                <a:cs typeface="Calibri"/>
                <a:sym typeface="Calibri"/>
                <a:hlinkClick r:id="rId3">
                  <a:extLst>
                    <a:ext uri="{A12FA001-AC4F-418D-AE19-62706E023703}">
                      <ahyp:hlinkClr val="tx"/>
                    </a:ext>
                  </a:extLst>
                </a:hlinkClick>
              </a:rPr>
              <a:t>https://stories.starbucks.com/press/2022/starbucks-brewing-revolutionary-web3-experience-for-its-starbucks-rewards-members/</a:t>
            </a:r>
            <a:endParaRPr sz="1000" u="none">
              <a:solidFill>
                <a:srgbClr val="595959"/>
              </a:solidFill>
              <a:latin typeface="Calibri"/>
              <a:ea typeface="Calibri"/>
              <a:cs typeface="Calibri"/>
              <a:sym typeface="Calibri"/>
            </a:endParaRPr>
          </a:p>
          <a:p>
            <a:pPr indent="0" lvl="0" marL="0" marR="0" rtl="0" algn="l">
              <a:lnSpc>
                <a:spcPct val="100000"/>
              </a:lnSpc>
              <a:spcBef>
                <a:spcPts val="0"/>
              </a:spcBef>
              <a:spcAft>
                <a:spcPts val="0"/>
              </a:spcAft>
              <a:buNone/>
            </a:pPr>
            <a:r>
              <a:rPr lang="en-US" sz="1000" u="sng">
                <a:solidFill>
                  <a:srgbClr val="595959"/>
                </a:solidFill>
                <a:latin typeface="Calibri"/>
                <a:ea typeface="Calibri"/>
                <a:cs typeface="Calibri"/>
                <a:sym typeface="Calibri"/>
                <a:hlinkClick r:id="rId4">
                  <a:extLst>
                    <a:ext uri="{A12FA001-AC4F-418D-AE19-62706E023703}">
                      <ahyp:hlinkClr val="tx"/>
                    </a:ext>
                  </a:extLst>
                </a:hlinkClick>
              </a:rPr>
              <a:t>https://risnews.com/starbucks-hires-cto-investing-workforce-tech-and-nfts</a:t>
            </a:r>
            <a:endParaRPr sz="1000">
              <a:solidFill>
                <a:srgbClr val="595959"/>
              </a:solidFill>
              <a:latin typeface="Calibri"/>
              <a:ea typeface="Calibri"/>
              <a:cs typeface="Calibri"/>
              <a:sym typeface="Calibri"/>
            </a:endParaRPr>
          </a:p>
        </p:txBody>
      </p:sp>
      <p:sp>
        <p:nvSpPr>
          <p:cNvPr id="96" name="Google Shape;96;p11"/>
          <p:cNvSpPr txBox="1"/>
          <p:nvPr/>
        </p:nvSpPr>
        <p:spPr>
          <a:xfrm>
            <a:off x="1066800" y="1143000"/>
            <a:ext cx="6858000"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800" u="none" strike="noStrike">
                <a:solidFill>
                  <a:schemeClr val="dk1"/>
                </a:solidFill>
                <a:latin typeface="Arial"/>
                <a:ea typeface="Arial"/>
                <a:cs typeface="Arial"/>
                <a:sym typeface="Arial"/>
              </a:rPr>
              <a:t>“New Starbucks Odyssey experience will offer members the ability to earn and buy digital collectible stamps (NFTs) that will unlock access to new, immersive coffee experiences</a:t>
            </a:r>
            <a:endParaRPr/>
          </a:p>
          <a:p>
            <a:pPr indent="0" lvl="0" marL="0" marR="0" rtl="0" algn="ctr">
              <a:spcBef>
                <a:spcPts val="0"/>
              </a:spcBef>
              <a:spcAft>
                <a:spcPts val="0"/>
              </a:spcAft>
              <a:buNone/>
            </a:pPr>
            <a:r>
              <a:rPr i="1" lang="en-US" sz="1800" u="none" strike="noStrike">
                <a:solidFill>
                  <a:schemeClr val="dk1"/>
                </a:solidFill>
                <a:latin typeface="Arial"/>
                <a:ea typeface="Arial"/>
                <a:cs typeface="Arial"/>
                <a:sym typeface="Arial"/>
              </a:rPr>
              <a:t>As one of the first companies to integrate NFTs with an industry-leading loyalty program at scale, Starbucks will create an accessible Web3 community that will enable new ways to engage with members and partners (employees)”</a:t>
            </a:r>
            <a:endParaRPr/>
          </a:p>
          <a:p>
            <a:pPr indent="0" lvl="0" marL="0" marR="0" rtl="0" algn="l">
              <a:spcBef>
                <a:spcPts val="0"/>
              </a:spcBef>
              <a:spcAft>
                <a:spcPts val="0"/>
              </a:spcAft>
              <a:buNone/>
            </a:pPr>
            <a:r>
              <a:t/>
            </a:r>
            <a:endParaRPr i="1" sz="1800" u="none" strike="noStrike">
              <a:solidFill>
                <a:schemeClr val="dk1"/>
              </a:solidFill>
              <a:latin typeface="Arial"/>
              <a:ea typeface="Arial"/>
              <a:cs typeface="Arial"/>
              <a:sym typeface="Arial"/>
            </a:endParaRPr>
          </a:p>
          <a:p>
            <a:pPr indent="0" lvl="0" marL="0" marR="0" rtl="0" algn="l">
              <a:spcBef>
                <a:spcPts val="0"/>
              </a:spcBef>
              <a:spcAft>
                <a:spcPts val="0"/>
              </a:spcAft>
              <a:buNone/>
            </a:pPr>
            <a:r>
              <a:rPr i="0" lang="en-US" sz="1800" u="none" strike="noStrike">
                <a:solidFill>
                  <a:schemeClr val="dk1"/>
                </a:solidFill>
                <a:latin typeface="Arial"/>
                <a:ea typeface="Arial"/>
                <a:cs typeface="Arial"/>
                <a:sym typeface="Arial"/>
              </a:rPr>
              <a:t>Building Starbucks Odyssey using technology that aligns with Starbucks sustainability aspirations and commitments is a top priority. Starbucks is committed to reducing its carbon, water and waste footprints and is taking a thoughtful and thorough approach as the company works towards the launch later this year. Starbucks will utilize a “proof-of-stake” blockchain technology built by Polygon, which uses less energy than first generation “proof-of-work” blockchains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928" name="Google Shape;928;p11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29" name="Google Shape;929;p11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930" name="Google Shape;930;p110"/>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1"/>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 Café X</a:t>
            </a:r>
            <a:r>
              <a:rPr b="1" lang="en-US" sz="1000" u="none">
                <a:solidFill>
                  <a:srgbClr val="000000"/>
                </a:solidFill>
                <a:latin typeface="Calibri"/>
                <a:ea typeface="Calibri"/>
                <a:cs typeface="Calibri"/>
                <a:sym typeface="Calibri"/>
              </a:rPr>
              <a:t> </a:t>
            </a:r>
            <a:endParaRPr/>
          </a:p>
        </p:txBody>
      </p:sp>
      <p:cxnSp>
        <p:nvCxnSpPr>
          <p:cNvPr id="936" name="Google Shape;936;p111"/>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37" name="Google Shape;937;p11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943" name="Google Shape;943;p11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44" name="Google Shape;944;p11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945" name="Google Shape;945;p112"/>
          <p:cNvGraphicFramePr/>
          <p:nvPr/>
        </p:nvGraphicFramePr>
        <p:xfrm>
          <a:off x="619125" y="952500"/>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พวงกุญแจอะคริลิค Ensemble Stars x Animate cafe *สินค้าเป็นของมือสอง* ในราคา ฿149 - ฿199 ใน #ShopeeTH ตอนนี้! https://t.co/h9vduBh7gX__#ตลาดนัดอนิเมะ #ตลาดนัดอนิเมะรวมด้อม #ตลาดนัดอันสึตะ #ตลาดนัดensemblestars https://t.co/txqRVfDKxB</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พวงกุญแจยาง - Nagisa Ran - Ensemble Stars! x Animate Cafe Heart Shaped Clear Sweets Rubber Charm ในราคา ฿169 ใน #ShopeeTH ตอนนี้! https://t.co/uJZYKcGCjW__#ตลาดนัดอนิเมะ #ตลาดนัดอนิเมะรวมด้อม #ตลาดนัดอันสึตะ #ตลาดนัดensemblestars https://t.co/eVtLOL2Eqt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พวงกุญแจยาง - Tsukasa Suou - Ensemble Stars! x Animate Cafe Heart Shaped Clear Sweets Rubber Charm ในราคา ฿169 ใน #ShopeeTH ตอนนี้! https://t.co/1elTFYLS1n__#ตลาดนัดอนิเมะ #ตลาดนัดอนิเมะรวมด้อม #ตลาดนัดอันสึตะ #ตลาดนัดensemblestars https://t.co/HLV9TgT04Y</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พวงกุญแจยาง - Nagisa Ran - Ensemble Stars! x Animate Cafe Heart Shaped Clear Sweets Rubber Charm ในราคา ฿169 ใน #ShopeeTH ตอนนี้! https://t.co/xspwJYdjZu__#ตลาดนัดอนิเมะ #ตลาดนัดอนิเมะรวมด้อม #ตลาดนัดอันสึตะ #ตลาดนัดensemblestars https://t.co/2UyNVcQcW4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พวงกุญแจยาง - Nito Nazuna - Ensemble Stars! x Animate Cafe Heart Shaped Clear Sweets Rubber Charm ในราคา ฿139 ใน #ShopeeTH ตอนนี้! https://t.co/3Nq3dVB91n__#ตลาดนัดอนิเมะ #ตลาดนัดอนิเมะรวมด้อม #ตลาดนัดensemblestars #ตลาดนัดอันสึตะ https://t.co/9B0BIg4VZ8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Shopee_TH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ขาย พวงกุญแจยาง - Tsukasa Suou - Ensemble Stars! x Animate Cafe Heart Shaped Clear Sweets Rubber Charm ในราคา ฿169 ใน #ShopeeTH ตอนนี้! https://t.co/Wo9F29u8Ro__#ตลาดนัดอนิเมะ #ตลาดนัดอนิเมะรวมด้อม #ตลาดนัดอันสึตะ #ตลาดนัดensemblestars https://t.co/8aoU8UAOK4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('2022-10-14 11:41:31',);[판매중] BMW E53 X5 3.0; , https://t.co/QSZhWYmOcL, 띠띠빵빵 :: 중고차 직거래 장터 : 네이버 카페 : 아스트로팔</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('2022-10-14 08:21:02',);[판매중] bmw x6 m50d 18년 87,000k 판매합니다; , https://t.co/0freP5NZze, 띠띠빵빵 :: 중고차 직거래 장터 : 네이버 카페 : 은둔스</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('2022-10-12 02:00:49',);[판매중] BMW X5 급매 370만원 상태좋음.; , https://t.co/SlTmmLc9FP, 띠띠빵빵 :: 중고차 직거래 장터 : 네이버 카페 : 블라디보스톡</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('2022-10-13 12:30:02',);[판매중] Bmw X5 e53; , https://t.co/hwQYYLACpi, 띠띠빵빵 :: 중고차 직거래 장터 : 네이버 카페 : 대전 훈남이2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a:t>
            </a:r>
            <a:r>
              <a:rPr lang="en-US" sz="1000" u="none">
                <a:solidFill>
                  <a:srgbClr val="000000"/>
                </a:solidFill>
                <a:latin typeface="Calibri"/>
                <a:ea typeface="Calibri"/>
                <a:cs typeface="Calibri"/>
                <a:sym typeface="Calibri"/>
              </a:rPr>
              <a:t> </a:t>
            </a:r>
            <a:endParaRPr/>
          </a:p>
        </p:txBody>
      </p:sp>
      <p:cxnSp>
        <p:nvCxnSpPr>
          <p:cNvPr id="951" name="Google Shape;951;p11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52" name="Google Shape;952;p11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113"/>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For full listing of tweets, use Excel version of output.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4"/>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959" name="Google Shape;959;p114"/>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60" name="Google Shape;960;p11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1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966" name="Google Shape;966;p11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67" name="Google Shape;967;p11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968" name="Google Shape;968;p11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969" name="Google Shape;969;p11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975" name="Google Shape;975;p11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76" name="Google Shape;976;p11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977" name="Google Shape;977;p11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978" name="Google Shape;978;p11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17"/>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984" name="Google Shape;984;p117"/>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85" name="Google Shape;985;p11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991" name="Google Shape;991;p11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992" name="Google Shape;992;p11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993" name="Google Shape;993;p118"/>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1 000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198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508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294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994" name="Google Shape;994;p118"/>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1000" name="Google Shape;1000;p11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01" name="Google Shape;1001;p11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1002" name="Google Shape;1002;p11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03" name="Google Shape;1003;p11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102" name="Google Shape;102;p1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3" name="Google Shape;103;p1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04" name="Google Shape;104;p12"/>
          <p:cNvGraphicFramePr/>
          <p:nvPr/>
        </p:nvGraphicFramePr>
        <p:xfrm>
          <a:off x="685800" y="952499"/>
          <a:ext cx="3000000" cy="3000000"/>
        </p:xfrm>
        <a:graphic>
          <a:graphicData uri="http://schemas.openxmlformats.org/drawingml/2006/table">
            <a:tbl>
              <a:tblPr>
                <a:noFill/>
                <a:tableStyleId>{CA136342-BD1D-4E16-AEDB-A43F3030BC3A}</a:tableStyleId>
              </a:tblPr>
              <a:tblGrid>
                <a:gridCol w="1888325"/>
                <a:gridCol w="1888325"/>
                <a:gridCol w="1888325"/>
                <a:gridCol w="1888325"/>
              </a:tblGrid>
              <a:tr h="19737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54395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Web3 Rundown_-@Starbucks joins the cool club with their Odyssey NFT loyalty program @StarbucksNews _-@TMobile x @helium create a cryptocarrier_-@FortniteGame Creator’s @EpicGames Store Launches First NFT Game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7065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Odyssey : tout savoir sur le projet #Web3 et #NFT du roi du café https://t.co/XU4fpVALgK via @lebigdata_fr</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039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いつの間にかWeb3、という時代が近づいてきてます😆ポイントもブロックチェーンへ。__『Starbucks Odysseyの「スマートデザイン」志向。NFTを感じさせないUI/UXは今後の本流』～【新しいweb3ビジネスのアイディアのタネ】2022.10.13｜モリプト タツヤ @morika_wa #note  https://t.co/S8Cao3YuSL</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3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 rolled out Starbucks Odyssey, an #NFT marketplace which is also powered by #Polygon to upgrade its brand loyalty program in a #Web3 manner.</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306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Ada projek NFT bagi free Starbucks. Ada projek NFT bagi free G-Shock. __NFT korang bagi apa kat holders? __#FYP #NFT #Blockchain #Starbucks #GShock #Crypto #Web3 #DDYHDNFT __@Daddyhood___ https://t.co/6EjsDqqKrK</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573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Odyssey : tout savoir sur le projet #Web3 et #NFT du roi du café https://t.co/eBW7cpuJV0 via @lebigdata_fr #Metaverse #Digital #Transfonum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039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Odysseyの「スマートデザイン」志向。NFTを感じさせないUI/UXは今後の本流』__■スタバのNFT戦略を大手企業が注目する理由【コラム】_■スマートデザインとは？_■NFTのスマートデザイン的導入を周到に計画_■#web3 や #NFT のスマートデザイン化は今後広がる__https://t.co/pDtFiNxrC9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306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「視覚に障害があっても使えるPOS(レジ)」は夢がある。顧客にブロックチェーンもWeb3もNFTもDAOも意識させないDXに拘っているのも是非実現させて欲しい。__Starbucks Corporation - Starbucks 2022 Investor Day https://t.co/xIcagep3Xc</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630600">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With Chipotle and Starbucks leading the way with web3 initiatives, it’s about time McDonalds joined in on the fun as well! 🍟🍟🍟__@McDonalds Here’s what your NFT marketing campaign could look like: https://t.co/q3wu1Z3nCK</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40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Buffer</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 Can Starbucks bring Web3 into the mainstream?_https://t.co/FFr2yCrm1v _ #nft</a:t>
                      </a:r>
                      <a:endParaRPr sz="900" u="none">
                        <a:solidFill>
                          <a:srgbClr val="000000"/>
                        </a:solidFill>
                        <a:latin typeface="Calibri"/>
                        <a:ea typeface="Calibri"/>
                        <a:cs typeface="Calibri"/>
                        <a:sym typeface="Calibri"/>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1009" name="Google Shape;1009;p12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10" name="Google Shape;1010;p12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1011" name="Google Shape;1011;p12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12" name="Google Shape;1012;p12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2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1018" name="Google Shape;1018;p12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19" name="Google Shape;1019;p12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1020" name="Google Shape;1020;p12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21" name="Google Shape;1021;p12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1027" name="Google Shape;1027;p12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28" name="Google Shape;1028;p12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1029" name="Google Shape;1029;p122"/>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1035" name="Google Shape;1035;p123"/>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36" name="Google Shape;1036;p12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2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1042" name="Google Shape;1042;p12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43" name="Google Shape;1043;p12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044" name="Google Shape;1044;p124"/>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1 000.00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123.55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134.13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98.03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105.78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168.70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127.07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97.10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145.63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045" name="Google Shape;1045;p124"/>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1051" name="Google Shape;1051;p12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52" name="Google Shape;1052;p12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1053" name="Google Shape;1053;p12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54" name="Google Shape;1054;p12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1060" name="Google Shape;1060;p12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61" name="Google Shape;1061;p12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1062" name="Google Shape;1062;p12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63" name="Google Shape;1063;p12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1069" name="Google Shape;1069;p12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70" name="Google Shape;1070;p12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1071" name="Google Shape;1071;p127"/>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072" name="Google Shape;1072;p127"/>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2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1078" name="Google Shape;1078;p12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79" name="Google Shape;1079;p12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1080" name="Google Shape;1080;p128"/>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9"/>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 @getcafex</a:t>
            </a:r>
            <a:r>
              <a:rPr b="1" lang="en-US" sz="1000" u="none">
                <a:solidFill>
                  <a:srgbClr val="000000"/>
                </a:solidFill>
                <a:latin typeface="Calibri"/>
                <a:ea typeface="Calibri"/>
                <a:cs typeface="Calibri"/>
                <a:sym typeface="Calibri"/>
              </a:rPr>
              <a:t> </a:t>
            </a:r>
            <a:endParaRPr/>
          </a:p>
        </p:txBody>
      </p:sp>
      <p:cxnSp>
        <p:nvCxnSpPr>
          <p:cNvPr id="1086" name="Google Shape;1086;p129"/>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87" name="Google Shape;1087;p12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110" name="Google Shape;110;p13"/>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1" name="Google Shape;111;p1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1093" name="Google Shape;1093;p13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094" name="Google Shape;1094;p13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095" name="Google Shape;1095;p130"/>
          <p:cNvGraphicFramePr/>
          <p:nvPr/>
        </p:nvGraphicFramePr>
        <p:xfrm>
          <a:off x="619125" y="952500"/>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2022-09-24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@Marco_mmabjj The same thing that a barista who operates a bunch of machines at a cafe would do.</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2022-09-24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@alexgrenier The robot allows for more creative drinks that require multiple machines to build but it’s also just fun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2022-09-24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We’re shipping robotic coffee bars to B2B customers! This one’s headed to 🇩🇪 https://t.co/75Ijs7v09X</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2022-09-06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@spencercamp @pitdesi @Jason Our new pumpkin chai cold brew is really great 😊 https://t.co/zeYIermhfi</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2022-08-09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Bought coffee at the airport made by a robot with a point of sale displaying BAYC #3679 paid with @TheDogeCard and earned 2.35 Dogecoin…I love this crazy world 🌎 ❤️😜 https://t.co/9O8OA15PIM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2022-06-30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@Jason https://t.co/uBw7IipZXS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2022-06-04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@RobMeyerson D-Bot. Oh wait…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2022-05-17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@prachiniksingh Sorry about that! We have proceeded a refund.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2022-04-15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@crystalpoppinn Thanks!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2022-04-15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Alright the matcha latte made by a cute robot arm at @getcafex is pretty damn good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a:t>
            </a:r>
            <a:r>
              <a:rPr lang="en-US" sz="1000" u="none">
                <a:solidFill>
                  <a:srgbClr val="000000"/>
                </a:solidFill>
                <a:latin typeface="Calibri"/>
                <a:ea typeface="Calibri"/>
                <a:cs typeface="Calibri"/>
                <a:sym typeface="Calibri"/>
              </a:rPr>
              <a:t> </a:t>
            </a:r>
            <a:endParaRPr/>
          </a:p>
        </p:txBody>
      </p:sp>
      <p:cxnSp>
        <p:nvCxnSpPr>
          <p:cNvPr id="1101" name="Google Shape;1101;p13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02" name="Google Shape;1102;p13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131"/>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For full listing of tweets, use Excel version of output.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2"/>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1109" name="Google Shape;1109;p132"/>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10" name="Google Shape;1110;p13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1116" name="Google Shape;1116;p13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17" name="Google Shape;1117;p13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1118" name="Google Shape;1118;p133"/>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119" name="Google Shape;1119;p133"/>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1125" name="Google Shape;1125;p13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26" name="Google Shape;1126;p13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1127" name="Google Shape;1127;p13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128" name="Google Shape;1128;p13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5"/>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1134" name="Google Shape;1134;p135"/>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35" name="Google Shape;1135;p13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1141" name="Google Shape;1141;p13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42" name="Google Shape;1142;p13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143" name="Google Shape;1143;p136"/>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998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196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723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144" name="Google Shape;1144;p136"/>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3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1150" name="Google Shape;1150;p13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51" name="Google Shape;1151;p13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1152" name="Google Shape;1152;p137"/>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153" name="Google Shape;1153;p137"/>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3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1159" name="Google Shape;1159;p13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60" name="Google Shape;1160;p13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1161" name="Google Shape;1161;p13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162" name="Google Shape;1162;p13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1168" name="Google Shape;1168;p13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69" name="Google Shape;1169;p13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1170" name="Google Shape;1170;p13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171" name="Google Shape;1171;p13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117" name="Google Shape;117;p1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8" name="Google Shape;118;p1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119" name="Google Shape;119;p1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20" name="Google Shape;120;p1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4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1177" name="Google Shape;1177;p14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78" name="Google Shape;1178;p14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1179" name="Google Shape;1179;p140"/>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41"/>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1185" name="Google Shape;1185;p141"/>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86" name="Google Shape;1186;p14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4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1192" name="Google Shape;1192;p14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193" name="Google Shape;1193;p14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194" name="Google Shape;1194;p142"/>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998.00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98.23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181.26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54.69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64.21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292.36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57.73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83.56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165.98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195" name="Google Shape;1195;p142"/>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4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1201" name="Google Shape;1201;p14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202" name="Google Shape;1202;p14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1203" name="Google Shape;1203;p143"/>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204" name="Google Shape;1204;p143"/>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4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1210" name="Google Shape;1210;p14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211" name="Google Shape;1211;p14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1212" name="Google Shape;1212;p14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213" name="Google Shape;1213;p14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4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1219" name="Google Shape;1219;p14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220" name="Google Shape;1220;p14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1221" name="Google Shape;1221;p14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222" name="Google Shape;1222;p14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4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1228" name="Google Shape;1228;p14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229" name="Google Shape;1229;p14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1230" name="Google Shape;1230;p146"/>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126" name="Google Shape;126;p1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27" name="Google Shape;127;p1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128" name="Google Shape;128;p1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29" name="Google Shape;129;p1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135" name="Google Shape;135;p16"/>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36" name="Google Shape;136;p1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142" name="Google Shape;142;p1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43" name="Google Shape;143;p1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44" name="Google Shape;144;p17"/>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45" name="Google Shape;145;p17"/>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151" name="Google Shape;151;p1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52" name="Google Shape;152;p1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153" name="Google Shape;153;p1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54" name="Google Shape;154;p1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160" name="Google Shape;160;p1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61" name="Google Shape;161;p1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162" name="Google Shape;162;p19"/>
          <p:cNvPicPr preferRelativeResize="0"/>
          <p:nvPr/>
        </p:nvPicPr>
        <p:blipFill rotWithShape="1">
          <a:blip r:embed="rId3">
            <a:alphaModFix/>
          </a:blip>
          <a:srcRect b="0" l="0" r="0" t="0"/>
          <a:stretch/>
        </p:blipFill>
        <p:spPr>
          <a:xfrm>
            <a:off x="1611850" y="1219350"/>
            <a:ext cx="6293898" cy="4495651"/>
          </a:xfrm>
          <a:prstGeom prst="rect">
            <a:avLst/>
          </a:prstGeom>
          <a:noFill/>
          <a:ln>
            <a:noFill/>
          </a:ln>
        </p:spPr>
      </p:pic>
      <p:sp>
        <p:nvSpPr>
          <p:cNvPr id="163" name="Google Shape;163;p1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sp>
        <p:nvSpPr>
          <p:cNvPr id="20" name="Google Shape;20;p2"/>
          <p:cNvSpPr txBox="1"/>
          <p:nvPr/>
        </p:nvSpPr>
        <p:spPr>
          <a:xfrm>
            <a:off x="608250" y="1095700"/>
            <a:ext cx="80010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Starbucks Investment</a:t>
            </a:r>
            <a:endParaRPr b="1"/>
          </a:p>
          <a:p>
            <a:pPr indent="-285750" lvl="0" marL="285750" marR="0" rtl="0" algn="l">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https://stories.starbucks.com/press/2022/starbucks-enters-new-era-of-growth-driven-by-an-unparalleled-reinvention-plan/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txBox="1"/>
          <p:nvPr/>
        </p:nvSpPr>
        <p:spPr>
          <a:xfrm>
            <a:off x="608250" y="2573200"/>
            <a:ext cx="7800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Starbucks growth plan:</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https://investor.starbucks.com/press-releases/financial-releases/press-release-details/2022/Starbucks-Enters-New-Era-of-Growth-Driven-by-an-Unparalleled-Reinvention-Plan/default.aspx</a:t>
            </a:r>
            <a:endParaRPr/>
          </a:p>
          <a:p>
            <a:pPr indent="-342900" lvl="0" marL="457200" rtl="0" algn="l">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https://www.theverge.com/2020/10/30/21540908/starbucks-app-q4-earnings-mobile-payments</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169" name="Google Shape;169;p2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70" name="Google Shape;170;p2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171" name="Google Shape;171;p2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172" name="Google Shape;172;p2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178" name="Google Shape;178;p2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79" name="Google Shape;179;p2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180" name="Google Shape;180;p21"/>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186" name="Google Shape;186;p22"/>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87" name="Google Shape;187;p2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193" name="Google Shape;193;p2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194" name="Google Shape;194;p2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95" name="Google Shape;195;p23"/>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50.00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5.78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6.87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2.58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3.25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6.53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2.58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2.53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19.87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96" name="Google Shape;196;p23"/>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202" name="Google Shape;202;p2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03" name="Google Shape;203;p2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204" name="Google Shape;204;p2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05" name="Google Shape;205;p2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211" name="Google Shape;211;p2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12" name="Google Shape;212;p2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213" name="Google Shape;213;p2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14" name="Google Shape;214;p2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220" name="Google Shape;220;p2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21" name="Google Shape;221;p2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222" name="Google Shape;222;p2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23" name="Google Shape;223;p2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229" name="Google Shape;229;p2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30" name="Google Shape;230;p2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231" name="Google Shape;231;p27"/>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Starbucks order online</a:t>
            </a:r>
            <a:r>
              <a:rPr b="1" lang="en-US" sz="1000" u="none">
                <a:solidFill>
                  <a:srgbClr val="000000"/>
                </a:solidFill>
                <a:latin typeface="Calibri"/>
                <a:ea typeface="Calibri"/>
                <a:cs typeface="Calibri"/>
                <a:sym typeface="Calibri"/>
              </a:rPr>
              <a:t> </a:t>
            </a:r>
            <a:endParaRPr/>
          </a:p>
        </p:txBody>
      </p:sp>
      <p:cxnSp>
        <p:nvCxnSpPr>
          <p:cNvPr id="237" name="Google Shape;237;p28"/>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38" name="Google Shape;238;p2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244" name="Google Shape;244;p2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45" name="Google Shape;245;p2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46" name="Google Shape;246;p29"/>
          <p:cNvGraphicFramePr/>
          <p:nvPr/>
        </p:nvGraphicFramePr>
        <p:xfrm>
          <a:off x="619125" y="1014413"/>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Always worth remembering that any time you order something online or through an app, a human is on the other side who has to deal with your shit. | Hacked to Bits https://t.co/DfJiHXKpAD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@pagesofbellrose So many indies have online shops. I live in the middle of nowhere (like closest Starbucks is an hour away, let alone a bookstore), so I just order online from indies. I do miss browsing in person though.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Thank gods the Starbucks app allows me to order online. Iced Chai and a blueberry muffin aquired. Sick Feeling fading.</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in NY has workers on strike. Yet, they allowed customers to order online and then would not refund them after the order was not fulfilled. The company did this in hopes of getting an argument between the workers and customers to take the heat off the themselves. #truth</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@kobemcCoffee Don’t. Stores don’t carry the pods worth a damn (you MAY run into a sleeve of Starbucks) Gotta order them online and the coffees honestly aren’t that good.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Work or live in @DwntwnNashville? Your favorite juice, coffee, bites, &amp;amp; sweets are just a short walk or drive away at @amazon I! Order @TheUrbanJuicer or @Starbucks online or in their apps &amp;amp; pick up with 30 minutes of free parking. https://t.co/BQt2USvKF9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This just reminds me of when I thought the starbucks worker remembered my name and then they said well this is the only online pickup order we have here https://t.co/lD32QEe01z</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@DavidJo73577137 @That716Guy @TheBuffaloNews Anti union activity always deserves to be called out.  Starbucks was literally taking people's online orders and money knowing the shop was closed. Corporate decision. Our County Executive was absolutely correct in alerting people to not order from that particular store.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They need to ban Starbucks online ordering lol just causes a mob of people to crowd inside waiting for their drink they ordered on their phone 2 seconds before they came in then proceed to make everyone else’s drink take longer 🤦🏻‍♂️ just go through drive through or order normal🤦🏻‍♂️</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i just know that all starbucks baristas hate when people order drinks because of this guy https://t.co/Pfr6auVvCr</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3"/>
          <p:cNvSpPr/>
          <p:nvPr/>
        </p:nvSpPr>
        <p:spPr>
          <a:xfrm>
            <a:off x="8151300" y="5706450"/>
            <a:ext cx="564300" cy="1161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7" name="Google Shape;27;p3"/>
          <p:cNvSpPr/>
          <p:nvPr/>
        </p:nvSpPr>
        <p:spPr>
          <a:xfrm>
            <a:off x="576458" y="5709320"/>
            <a:ext cx="157743" cy="293961"/>
          </a:xfrm>
          <a:custGeom>
            <a:rect b="b" l="l" r="r" t="t"/>
            <a:pathLst>
              <a:path extrusionOk="0" h="117702" w="114931">
                <a:moveTo>
                  <a:pt x="1" y="0"/>
                </a:moveTo>
                <a:lnTo>
                  <a:pt x="1" y="117702"/>
                </a:lnTo>
                <a:lnTo>
                  <a:pt x="114930" y="117702"/>
                </a:lnTo>
                <a:lnTo>
                  <a:pt x="114930" y="0"/>
                </a:lnTo>
                <a:lnTo>
                  <a:pt x="1" y="0"/>
                </a:lnTo>
                <a:close/>
              </a:path>
            </a:pathLst>
          </a:custGeom>
          <a:solidFill>
            <a:srgbClr val="0A8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07600" y="1329750"/>
            <a:ext cx="8127000" cy="440100"/>
          </a:xfrm>
          <a:prstGeom prst="rect">
            <a:avLst/>
          </a:prstGeom>
          <a:noFill/>
          <a:ln>
            <a:noFill/>
          </a:ln>
        </p:spPr>
        <p:txBody>
          <a:bodyPr anchorCtr="0" anchor="b" bIns="35100" lIns="67500" spcFirstLastPara="1" rIns="67500" wrap="square" tIns="35100">
            <a:normAutofit/>
          </a:bodyPr>
          <a:lstStyle/>
          <a:p>
            <a:pPr indent="0" lvl="0" marL="0" marR="0" rtl="0" algn="l">
              <a:lnSpc>
                <a:spcPct val="80000"/>
              </a:lnSpc>
              <a:spcBef>
                <a:spcPts val="0"/>
              </a:spcBef>
              <a:spcAft>
                <a:spcPts val="0"/>
              </a:spcAft>
              <a:buNone/>
            </a:pPr>
            <a:r>
              <a:rPr lang="en-US" sz="1380">
                <a:solidFill>
                  <a:srgbClr val="0A85E6"/>
                </a:solidFill>
                <a:latin typeface="Open Sans Light"/>
                <a:ea typeface="Open Sans Light"/>
                <a:cs typeface="Open Sans Light"/>
                <a:sym typeface="Open Sans Light"/>
              </a:rPr>
              <a:t>Sales of selected leading coffee house and cafe chains in the United States in 2021 (in million U.S. dollars)</a:t>
            </a:r>
            <a:endParaRPr/>
          </a:p>
        </p:txBody>
      </p:sp>
      <p:sp>
        <p:nvSpPr>
          <p:cNvPr id="29" name="Google Shape;29;p3"/>
          <p:cNvSpPr/>
          <p:nvPr/>
        </p:nvSpPr>
        <p:spPr>
          <a:xfrm>
            <a:off x="507600" y="1780650"/>
            <a:ext cx="8127000" cy="245700"/>
          </a:xfrm>
          <a:prstGeom prst="rect">
            <a:avLst/>
          </a:prstGeom>
          <a:noFill/>
          <a:ln>
            <a:noFill/>
          </a:ln>
        </p:spPr>
        <p:txBody>
          <a:bodyPr anchorCtr="0" anchor="t" bIns="35100" lIns="67500" spcFirstLastPara="1" rIns="67500" wrap="square" tIns="35100">
            <a:normAutofit/>
          </a:bodyPr>
          <a:lstStyle/>
          <a:p>
            <a:pPr indent="0" lvl="0" marL="0" marR="0" rtl="0" algn="l">
              <a:lnSpc>
                <a:spcPct val="90000"/>
              </a:lnSpc>
              <a:spcBef>
                <a:spcPts val="0"/>
              </a:spcBef>
              <a:spcAft>
                <a:spcPts val="0"/>
              </a:spcAft>
              <a:buNone/>
            </a:pPr>
            <a:r>
              <a:rPr lang="en-US" sz="1200">
                <a:solidFill>
                  <a:srgbClr val="919191"/>
                </a:solidFill>
                <a:latin typeface="Open Sans"/>
                <a:ea typeface="Open Sans"/>
                <a:cs typeface="Open Sans"/>
                <a:sym typeface="Open Sans"/>
              </a:rPr>
              <a:t>Leading chain coffee house and cafe sales in the U.S. 2021</a:t>
            </a:r>
            <a:endParaRPr/>
          </a:p>
        </p:txBody>
      </p:sp>
      <p:sp>
        <p:nvSpPr>
          <p:cNvPr id="30" name="Google Shape;30;p3"/>
          <p:cNvSpPr/>
          <p:nvPr/>
        </p:nvSpPr>
        <p:spPr>
          <a:xfrm>
            <a:off x="783000" y="5347350"/>
            <a:ext cx="6210000" cy="553500"/>
          </a:xfrm>
          <a:prstGeom prst="rect">
            <a:avLst/>
          </a:prstGeom>
          <a:noFill/>
          <a:ln>
            <a:noFill/>
          </a:ln>
        </p:spPr>
        <p:txBody>
          <a:bodyPr anchorCtr="0" anchor="b" bIns="35100" lIns="67500" spcFirstLastPara="1" rIns="67500" wrap="square" tIns="35100">
            <a:normAutofit/>
          </a:bodyPr>
          <a:lstStyle/>
          <a:p>
            <a:pPr indent="0" lvl="0" marL="0" marR="0" rtl="0" algn="l">
              <a:lnSpc>
                <a:spcPct val="100000"/>
              </a:lnSpc>
              <a:spcBef>
                <a:spcPts val="0"/>
              </a:spcBef>
              <a:spcAft>
                <a:spcPts val="0"/>
              </a:spcAft>
              <a:buNone/>
            </a:pPr>
            <a:r>
              <a:rPr b="1" lang="en-US" sz="600">
                <a:solidFill>
                  <a:srgbClr val="555555"/>
                </a:solidFill>
                <a:latin typeface="Open Sans"/>
                <a:ea typeface="Open Sans"/>
                <a:cs typeface="Open Sans"/>
                <a:sym typeface="Open Sans"/>
              </a:rPr>
              <a:t>Note(s):</a:t>
            </a:r>
            <a:r>
              <a:rPr lang="en-US" sz="600">
                <a:solidFill>
                  <a:srgbClr val="555555"/>
                </a:solidFill>
                <a:latin typeface="Open Sans"/>
                <a:ea typeface="Open Sans"/>
                <a:cs typeface="Open Sans"/>
                <a:sym typeface="Open Sans"/>
              </a:rPr>
              <a:t> United States; 2021</a:t>
            </a:r>
            <a:endParaRPr/>
          </a:p>
          <a:p>
            <a:pPr indent="0" lvl="0" marL="0" marR="0" rtl="0" algn="l">
              <a:spcBef>
                <a:spcPts val="120"/>
              </a:spcBef>
              <a:spcAft>
                <a:spcPts val="0"/>
              </a:spcAft>
              <a:buNone/>
            </a:pPr>
            <a:r>
              <a:rPr lang="en-US" sz="600">
                <a:solidFill>
                  <a:srgbClr val="555555"/>
                </a:solidFill>
                <a:latin typeface="Open Sans"/>
                <a:ea typeface="Open Sans"/>
                <a:cs typeface="Open Sans"/>
                <a:sym typeface="Open Sans"/>
              </a:rPr>
              <a:t>Further information regarding this statistic can be found on </a:t>
            </a:r>
            <a:r>
              <a:rPr lang="en-US" sz="600" u="sng">
                <a:solidFill>
                  <a:srgbClr val="555555"/>
                </a:solidFill>
                <a:latin typeface="Open Sans"/>
                <a:ea typeface="Open Sans"/>
                <a:cs typeface="Open Sans"/>
                <a:sym typeface="Open Sans"/>
                <a:hlinkClick action="ppaction://hlinksldjump" r:id="rId4">
                  <a:extLst>
                    <a:ext uri="{A12FA001-AC4F-418D-AE19-62706E023703}">
                      <ahyp:hlinkClr val="tx"/>
                    </a:ext>
                  </a:extLst>
                </a:hlinkClick>
              </a:rPr>
              <a:t>page 8</a:t>
            </a:r>
            <a:r>
              <a:rPr lang="en-US" sz="600">
                <a:solidFill>
                  <a:srgbClr val="555555"/>
                </a:solidFill>
                <a:latin typeface="Open Sans"/>
                <a:ea typeface="Open Sans"/>
                <a:cs typeface="Open Sans"/>
                <a:sym typeface="Open Sans"/>
              </a:rPr>
              <a:t>.</a:t>
            </a:r>
            <a:endParaRPr/>
          </a:p>
          <a:p>
            <a:pPr indent="0" lvl="0" marL="0" marR="0" rtl="0" algn="l">
              <a:spcBef>
                <a:spcPts val="0"/>
              </a:spcBef>
              <a:spcAft>
                <a:spcPts val="0"/>
              </a:spcAft>
              <a:buNone/>
            </a:pPr>
            <a:r>
              <a:rPr b="1" lang="en-US" sz="600">
                <a:solidFill>
                  <a:srgbClr val="555555"/>
                </a:solidFill>
                <a:latin typeface="Open Sans"/>
                <a:ea typeface="Open Sans"/>
                <a:cs typeface="Open Sans"/>
                <a:sym typeface="Open Sans"/>
              </a:rPr>
              <a:t>Source(s): </a:t>
            </a:r>
            <a:r>
              <a:rPr lang="en-US" sz="600">
                <a:solidFill>
                  <a:srgbClr val="555555"/>
                </a:solidFill>
                <a:latin typeface="Open Sans"/>
                <a:ea typeface="Open Sans"/>
                <a:cs typeface="Open Sans"/>
                <a:sym typeface="Open Sans"/>
              </a:rPr>
              <a:t>Technomic; Restaurant Business; </a:t>
            </a:r>
            <a:r>
              <a:rPr lang="en-US" sz="600" u="sng">
                <a:solidFill>
                  <a:srgbClr val="555555"/>
                </a:solidFill>
                <a:latin typeface="Open Sans"/>
                <a:ea typeface="Open Sans"/>
                <a:cs typeface="Open Sans"/>
                <a:sym typeface="Open Sans"/>
                <a:hlinkClick r:id="rId5">
                  <a:extLst>
                    <a:ext uri="{A12FA001-AC4F-418D-AE19-62706E023703}">
                      <ahyp:hlinkClr val="tx"/>
                    </a:ext>
                  </a:extLst>
                </a:hlinkClick>
              </a:rPr>
              <a:t>ID 919774</a:t>
            </a:r>
            <a:endParaRPr/>
          </a:p>
        </p:txBody>
      </p:sp>
      <p:graphicFrame>
        <p:nvGraphicFramePr>
          <p:cNvPr id="31" name="Google Shape;31;p3"/>
          <p:cNvGraphicFramePr/>
          <p:nvPr/>
        </p:nvGraphicFramePr>
        <p:xfrm>
          <a:off x="507600" y="2421750"/>
          <a:ext cx="8056800" cy="2925600"/>
        </p:xfrm>
        <a:graphic>
          <a:graphicData uri="http://schemas.openxmlformats.org/drawingml/2006/chart">
            <c:chart r:id="rId6"/>
          </a:graphicData>
        </a:graphic>
      </p:graphicFrame>
      <p:sp>
        <p:nvSpPr>
          <p:cNvPr id="32" name="Google Shape;32;p3"/>
          <p:cNvSpPr/>
          <p:nvPr/>
        </p:nvSpPr>
        <p:spPr>
          <a:xfrm>
            <a:off x="3602550" y="2269350"/>
            <a:ext cx="1866900" cy="152400"/>
          </a:xfrm>
          <a:prstGeom prst="rect">
            <a:avLst/>
          </a:prstGeom>
          <a:noFill/>
          <a:ln>
            <a:noFill/>
          </a:ln>
        </p:spPr>
        <p:txBody>
          <a:bodyPr anchorCtr="0" anchor="t" bIns="35225" lIns="67625" spcFirstLastPara="1" rIns="67625" wrap="square" tIns="35225">
            <a:noAutofit/>
          </a:bodyPr>
          <a:lstStyle/>
          <a:p>
            <a:pPr indent="0" lvl="0" marL="0" marR="0" rtl="0" algn="ctr">
              <a:spcBef>
                <a:spcPts val="0"/>
              </a:spcBef>
              <a:spcAft>
                <a:spcPts val="0"/>
              </a:spcAft>
              <a:buNone/>
            </a:pPr>
            <a:r>
              <a:rPr lang="en-US" sz="750">
                <a:solidFill>
                  <a:srgbClr val="0F283E"/>
                </a:solidFill>
                <a:latin typeface="Open Sans Light"/>
                <a:ea typeface="Open Sans Light"/>
                <a:cs typeface="Open Sans Light"/>
                <a:sym typeface="Open Sans Light"/>
              </a:rPr>
              <a:t>Sales in million U.S. dollars</a:t>
            </a:r>
            <a:endParaRPr/>
          </a:p>
        </p:txBody>
      </p:sp>
      <p:sp>
        <p:nvSpPr>
          <p:cNvPr id="33" name="Google Shape;33;p3"/>
          <p:cNvSpPr/>
          <p:nvPr/>
        </p:nvSpPr>
        <p:spPr>
          <a:xfrm>
            <a:off x="477900" y="5728050"/>
            <a:ext cx="342900" cy="186300"/>
          </a:xfrm>
          <a:prstGeom prst="rect">
            <a:avLst/>
          </a:prstGeom>
          <a:noFill/>
          <a:ln>
            <a:noFill/>
          </a:ln>
        </p:spPr>
        <p:txBody>
          <a:bodyPr anchorCtr="0" anchor="t" bIns="35100" lIns="67500" spcFirstLastPara="1" rIns="67500" wrap="square" tIns="35100">
            <a:noAutofit/>
          </a:bodyPr>
          <a:lstStyle/>
          <a:p>
            <a:pPr indent="0" lvl="0" marL="0" marR="0" rtl="0" algn="ctr">
              <a:spcBef>
                <a:spcPts val="0"/>
              </a:spcBef>
              <a:spcAft>
                <a:spcPts val="0"/>
              </a:spcAft>
              <a:buNone/>
            </a:pPr>
            <a:r>
              <a:rPr lang="en-US" sz="750">
                <a:solidFill>
                  <a:srgbClr val="FFFFFF"/>
                </a:solidFill>
                <a:latin typeface="Open Sans"/>
                <a:ea typeface="Open Sans"/>
                <a:cs typeface="Open Sans"/>
                <a:sym typeface="Open Sans"/>
              </a:rPr>
              <a:t>2</a:t>
            </a:r>
            <a:endParaRPr/>
          </a:p>
        </p:txBody>
      </p:sp>
      <p:sp>
        <p:nvSpPr>
          <p:cNvPr id="34" name="Google Shape;34;p3"/>
          <p:cNvSpPr txBox="1"/>
          <p:nvPr/>
        </p:nvSpPr>
        <p:spPr>
          <a:xfrm>
            <a:off x="550237" y="6233477"/>
            <a:ext cx="8334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F283E"/>
                </a:solidFill>
                <a:latin typeface="Open Sans Light"/>
                <a:ea typeface="Open Sans Light"/>
                <a:cs typeface="Open Sans Light"/>
                <a:sym typeface="Open Sans Light"/>
              </a:rPr>
              <a:t>This statistic shows the sales of selected leading coffee house and cafe chains in the United States in 2021. Starbucks topped the ranking, accounting for sales of approximately 24.56 billion U.S. dollars in the U.S. in 2021.</a:t>
            </a:r>
            <a:endParaRPr i="1" sz="1200">
              <a:solidFill>
                <a:srgbClr val="0F283E"/>
              </a:solidFill>
              <a:latin typeface="Open Sans Light"/>
              <a:ea typeface="Open Sans Light"/>
              <a:cs typeface="Open Sans Light"/>
              <a:sym typeface="Open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252" name="Google Shape;252;p30"/>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53" name="Google Shape;253;p3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259" name="Google Shape;259;p3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60" name="Google Shape;260;p3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261" name="Google Shape;261;p3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62" name="Google Shape;262;p3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268" name="Google Shape;268;p3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69" name="Google Shape;269;p3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270" name="Google Shape;270;p32"/>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71" name="Google Shape;271;p32"/>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277" name="Google Shape;277;p33"/>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78" name="Google Shape;278;p3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284" name="Google Shape;284;p3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85" name="Google Shape;285;p3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86" name="Google Shape;286;p34"/>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287" name="Google Shape;287;p34"/>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293" name="Google Shape;293;p3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294" name="Google Shape;294;p3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295" name="Google Shape;295;p3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296" name="Google Shape;296;p3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
        <p:nvSpPr>
          <p:cNvPr id="297" name="Google Shape;297;p35"/>
          <p:cNvSpPr txBox="1"/>
          <p:nvPr/>
        </p:nvSpPr>
        <p:spPr>
          <a:xfrm>
            <a:off x="6858000" y="304800"/>
            <a:ext cx="1828800"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Keep in mind that it covers only 26 posts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303" name="Google Shape;303;p3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04" name="Google Shape;304;p3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305" name="Google Shape;305;p3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306" name="Google Shape;306;p3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312" name="Google Shape;312;p3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13" name="Google Shape;313;p3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314" name="Google Shape;314;p37"/>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315" name="Google Shape;315;p37"/>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321" name="Google Shape;321;p3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22" name="Google Shape;322;p3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323" name="Google Shape;323;p38"/>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329" name="Google Shape;329;p39"/>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30" name="Google Shape;330;p3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4"/>
          <p:cNvSpPr/>
          <p:nvPr/>
        </p:nvSpPr>
        <p:spPr>
          <a:xfrm>
            <a:off x="8151300" y="5706450"/>
            <a:ext cx="564300" cy="1161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 name="Google Shape;40;p4"/>
          <p:cNvSpPr/>
          <p:nvPr/>
        </p:nvSpPr>
        <p:spPr>
          <a:xfrm>
            <a:off x="576458" y="5709320"/>
            <a:ext cx="157743" cy="293961"/>
          </a:xfrm>
          <a:custGeom>
            <a:rect b="b" l="l" r="r" t="t"/>
            <a:pathLst>
              <a:path extrusionOk="0" h="117702" w="114931">
                <a:moveTo>
                  <a:pt x="1" y="0"/>
                </a:moveTo>
                <a:lnTo>
                  <a:pt x="1" y="117702"/>
                </a:lnTo>
                <a:lnTo>
                  <a:pt x="114930" y="117702"/>
                </a:lnTo>
                <a:lnTo>
                  <a:pt x="114930" y="0"/>
                </a:lnTo>
                <a:lnTo>
                  <a:pt x="1" y="0"/>
                </a:lnTo>
                <a:close/>
              </a:path>
            </a:pathLst>
          </a:custGeom>
          <a:solidFill>
            <a:srgbClr val="0A8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07600" y="1329750"/>
            <a:ext cx="8127000" cy="440100"/>
          </a:xfrm>
          <a:prstGeom prst="rect">
            <a:avLst/>
          </a:prstGeom>
          <a:noFill/>
          <a:ln>
            <a:noFill/>
          </a:ln>
        </p:spPr>
        <p:txBody>
          <a:bodyPr anchorCtr="0" anchor="b" bIns="35100" lIns="67500" spcFirstLastPara="1" rIns="67500" wrap="square" tIns="35100">
            <a:normAutofit/>
          </a:bodyPr>
          <a:lstStyle/>
          <a:p>
            <a:pPr indent="0" lvl="0" marL="0" marR="0" rtl="0" algn="l">
              <a:lnSpc>
                <a:spcPct val="80000"/>
              </a:lnSpc>
              <a:spcBef>
                <a:spcPts val="0"/>
              </a:spcBef>
              <a:spcAft>
                <a:spcPts val="0"/>
              </a:spcAft>
              <a:buNone/>
            </a:pPr>
            <a:r>
              <a:rPr lang="en-US" sz="1440">
                <a:solidFill>
                  <a:srgbClr val="0A85E6"/>
                </a:solidFill>
                <a:latin typeface="Open Sans Light"/>
                <a:ea typeface="Open Sans Light"/>
                <a:cs typeface="Open Sans Light"/>
                <a:sym typeface="Open Sans Light"/>
              </a:rPr>
              <a:t>Number of units of selected leading coffee house and cafe chains in the United States in 2021</a:t>
            </a:r>
            <a:endParaRPr/>
          </a:p>
        </p:txBody>
      </p:sp>
      <p:sp>
        <p:nvSpPr>
          <p:cNvPr id="42" name="Google Shape;42;p4"/>
          <p:cNvSpPr/>
          <p:nvPr/>
        </p:nvSpPr>
        <p:spPr>
          <a:xfrm>
            <a:off x="507600" y="1780650"/>
            <a:ext cx="8127000" cy="245700"/>
          </a:xfrm>
          <a:prstGeom prst="rect">
            <a:avLst/>
          </a:prstGeom>
          <a:noFill/>
          <a:ln>
            <a:noFill/>
          </a:ln>
        </p:spPr>
        <p:txBody>
          <a:bodyPr anchorCtr="0" anchor="t" bIns="35100" lIns="67500" spcFirstLastPara="1" rIns="67500" wrap="square" tIns="35100">
            <a:normAutofit/>
          </a:bodyPr>
          <a:lstStyle/>
          <a:p>
            <a:pPr indent="0" lvl="0" marL="0" marR="0" rtl="0" algn="l">
              <a:lnSpc>
                <a:spcPct val="90000"/>
              </a:lnSpc>
              <a:spcBef>
                <a:spcPts val="0"/>
              </a:spcBef>
              <a:spcAft>
                <a:spcPts val="0"/>
              </a:spcAft>
              <a:buNone/>
            </a:pPr>
            <a:r>
              <a:rPr lang="en-US" sz="1200">
                <a:solidFill>
                  <a:srgbClr val="919191"/>
                </a:solidFill>
                <a:latin typeface="Open Sans"/>
                <a:ea typeface="Open Sans"/>
                <a:cs typeface="Open Sans"/>
                <a:sym typeface="Open Sans"/>
              </a:rPr>
              <a:t>Number of units of selected leading coffee house and cafe chains in the U.S. 2021</a:t>
            </a:r>
            <a:endParaRPr/>
          </a:p>
        </p:txBody>
      </p:sp>
      <p:sp>
        <p:nvSpPr>
          <p:cNvPr id="43" name="Google Shape;43;p4"/>
          <p:cNvSpPr/>
          <p:nvPr/>
        </p:nvSpPr>
        <p:spPr>
          <a:xfrm>
            <a:off x="783000" y="5347350"/>
            <a:ext cx="6210000" cy="553500"/>
          </a:xfrm>
          <a:prstGeom prst="rect">
            <a:avLst/>
          </a:prstGeom>
          <a:noFill/>
          <a:ln>
            <a:noFill/>
          </a:ln>
        </p:spPr>
        <p:txBody>
          <a:bodyPr anchorCtr="0" anchor="b" bIns="35100" lIns="67500" spcFirstLastPara="1" rIns="67500" wrap="square" tIns="35100">
            <a:normAutofit/>
          </a:bodyPr>
          <a:lstStyle/>
          <a:p>
            <a:pPr indent="0" lvl="0" marL="0" marR="0" rtl="0" algn="l">
              <a:lnSpc>
                <a:spcPct val="100000"/>
              </a:lnSpc>
              <a:spcBef>
                <a:spcPts val="0"/>
              </a:spcBef>
              <a:spcAft>
                <a:spcPts val="0"/>
              </a:spcAft>
              <a:buNone/>
            </a:pPr>
            <a:r>
              <a:rPr b="1" lang="en-US" sz="600">
                <a:solidFill>
                  <a:srgbClr val="555555"/>
                </a:solidFill>
                <a:latin typeface="Open Sans"/>
                <a:ea typeface="Open Sans"/>
                <a:cs typeface="Open Sans"/>
                <a:sym typeface="Open Sans"/>
              </a:rPr>
              <a:t>Note(s):</a:t>
            </a:r>
            <a:r>
              <a:rPr lang="en-US" sz="600">
                <a:solidFill>
                  <a:srgbClr val="555555"/>
                </a:solidFill>
                <a:latin typeface="Open Sans"/>
                <a:ea typeface="Open Sans"/>
                <a:cs typeface="Open Sans"/>
                <a:sym typeface="Open Sans"/>
              </a:rPr>
              <a:t> United States; 2021</a:t>
            </a:r>
            <a:endParaRPr/>
          </a:p>
          <a:p>
            <a:pPr indent="0" lvl="0" marL="0" marR="0" rtl="0" algn="l">
              <a:spcBef>
                <a:spcPts val="120"/>
              </a:spcBef>
              <a:spcAft>
                <a:spcPts val="0"/>
              </a:spcAft>
              <a:buNone/>
            </a:pPr>
            <a:r>
              <a:rPr lang="en-US" sz="600">
                <a:solidFill>
                  <a:srgbClr val="555555"/>
                </a:solidFill>
                <a:latin typeface="Open Sans"/>
                <a:ea typeface="Open Sans"/>
                <a:cs typeface="Open Sans"/>
                <a:sym typeface="Open Sans"/>
              </a:rPr>
              <a:t>Further information regarding this statistic can be found on </a:t>
            </a:r>
            <a:r>
              <a:rPr lang="en-US" sz="600" u="sng">
                <a:solidFill>
                  <a:srgbClr val="555555"/>
                </a:solidFill>
                <a:latin typeface="Open Sans"/>
                <a:ea typeface="Open Sans"/>
                <a:cs typeface="Open Sans"/>
                <a:sym typeface="Open Sans"/>
                <a:hlinkClick action="ppaction://hlinksldjump" r:id="rId4">
                  <a:extLst>
                    <a:ext uri="{A12FA001-AC4F-418D-AE19-62706E023703}">
                      <ahyp:hlinkClr val="tx"/>
                    </a:ext>
                  </a:extLst>
                </a:hlinkClick>
              </a:rPr>
              <a:t>page 8</a:t>
            </a:r>
            <a:r>
              <a:rPr lang="en-US" sz="600">
                <a:solidFill>
                  <a:srgbClr val="555555"/>
                </a:solidFill>
                <a:latin typeface="Open Sans"/>
                <a:ea typeface="Open Sans"/>
                <a:cs typeface="Open Sans"/>
                <a:sym typeface="Open Sans"/>
              </a:rPr>
              <a:t>.</a:t>
            </a:r>
            <a:endParaRPr/>
          </a:p>
          <a:p>
            <a:pPr indent="0" lvl="0" marL="0" marR="0" rtl="0" algn="l">
              <a:spcBef>
                <a:spcPts val="0"/>
              </a:spcBef>
              <a:spcAft>
                <a:spcPts val="0"/>
              </a:spcAft>
              <a:buNone/>
            </a:pPr>
            <a:r>
              <a:rPr b="1" lang="en-US" sz="600">
                <a:solidFill>
                  <a:srgbClr val="555555"/>
                </a:solidFill>
                <a:latin typeface="Open Sans"/>
                <a:ea typeface="Open Sans"/>
                <a:cs typeface="Open Sans"/>
                <a:sym typeface="Open Sans"/>
              </a:rPr>
              <a:t>Source(s): </a:t>
            </a:r>
            <a:r>
              <a:rPr lang="en-US" sz="600">
                <a:solidFill>
                  <a:srgbClr val="555555"/>
                </a:solidFill>
                <a:latin typeface="Open Sans"/>
                <a:ea typeface="Open Sans"/>
                <a:cs typeface="Open Sans"/>
                <a:sym typeface="Open Sans"/>
              </a:rPr>
              <a:t>Technomic; Restaurant Business; </a:t>
            </a:r>
            <a:r>
              <a:rPr lang="en-US" sz="600" u="sng">
                <a:solidFill>
                  <a:srgbClr val="555555"/>
                </a:solidFill>
                <a:latin typeface="Open Sans"/>
                <a:ea typeface="Open Sans"/>
                <a:cs typeface="Open Sans"/>
                <a:sym typeface="Open Sans"/>
                <a:hlinkClick r:id="rId5">
                  <a:extLst>
                    <a:ext uri="{A12FA001-AC4F-418D-AE19-62706E023703}">
                      <ahyp:hlinkClr val="tx"/>
                    </a:ext>
                  </a:extLst>
                </a:hlinkClick>
              </a:rPr>
              <a:t>ID 920174</a:t>
            </a:r>
            <a:endParaRPr/>
          </a:p>
        </p:txBody>
      </p:sp>
      <p:graphicFrame>
        <p:nvGraphicFramePr>
          <p:cNvPr id="44" name="Google Shape;44;p4"/>
          <p:cNvGraphicFramePr/>
          <p:nvPr/>
        </p:nvGraphicFramePr>
        <p:xfrm>
          <a:off x="507600" y="2421750"/>
          <a:ext cx="8056800" cy="2925600"/>
        </p:xfrm>
        <a:graphic>
          <a:graphicData uri="http://schemas.openxmlformats.org/drawingml/2006/chart">
            <c:chart r:id="rId6"/>
          </a:graphicData>
        </a:graphic>
      </p:graphicFrame>
      <p:sp>
        <p:nvSpPr>
          <p:cNvPr id="45" name="Google Shape;45;p4"/>
          <p:cNvSpPr/>
          <p:nvPr/>
        </p:nvSpPr>
        <p:spPr>
          <a:xfrm>
            <a:off x="3935925" y="2269350"/>
            <a:ext cx="1200150" cy="152400"/>
          </a:xfrm>
          <a:prstGeom prst="rect">
            <a:avLst/>
          </a:prstGeom>
          <a:noFill/>
          <a:ln>
            <a:noFill/>
          </a:ln>
        </p:spPr>
        <p:txBody>
          <a:bodyPr anchorCtr="0" anchor="t" bIns="35225" lIns="67625" spcFirstLastPara="1" rIns="67625" wrap="square" tIns="35225">
            <a:noAutofit/>
          </a:bodyPr>
          <a:lstStyle/>
          <a:p>
            <a:pPr indent="0" lvl="0" marL="0" marR="0" rtl="0" algn="ctr">
              <a:spcBef>
                <a:spcPts val="0"/>
              </a:spcBef>
              <a:spcAft>
                <a:spcPts val="0"/>
              </a:spcAft>
              <a:buNone/>
            </a:pPr>
            <a:r>
              <a:rPr lang="en-US" sz="750">
                <a:solidFill>
                  <a:srgbClr val="0F283E"/>
                </a:solidFill>
                <a:latin typeface="Open Sans Light"/>
                <a:ea typeface="Open Sans Light"/>
                <a:cs typeface="Open Sans Light"/>
                <a:sym typeface="Open Sans Light"/>
              </a:rPr>
              <a:t>Number of units</a:t>
            </a:r>
            <a:endParaRPr/>
          </a:p>
        </p:txBody>
      </p:sp>
      <p:sp>
        <p:nvSpPr>
          <p:cNvPr id="46" name="Google Shape;46;p4"/>
          <p:cNvSpPr/>
          <p:nvPr/>
        </p:nvSpPr>
        <p:spPr>
          <a:xfrm>
            <a:off x="477900" y="5728050"/>
            <a:ext cx="342900" cy="186300"/>
          </a:xfrm>
          <a:prstGeom prst="rect">
            <a:avLst/>
          </a:prstGeom>
          <a:noFill/>
          <a:ln>
            <a:noFill/>
          </a:ln>
        </p:spPr>
        <p:txBody>
          <a:bodyPr anchorCtr="0" anchor="t" bIns="35100" lIns="67500" spcFirstLastPara="1" rIns="67500" wrap="square" tIns="35100">
            <a:noAutofit/>
          </a:bodyPr>
          <a:lstStyle/>
          <a:p>
            <a:pPr indent="0" lvl="0" marL="0" marR="0" rtl="0" algn="ctr">
              <a:spcBef>
                <a:spcPts val="0"/>
              </a:spcBef>
              <a:spcAft>
                <a:spcPts val="0"/>
              </a:spcAft>
              <a:buNone/>
            </a:pPr>
            <a:r>
              <a:rPr lang="en-US" sz="750">
                <a:solidFill>
                  <a:srgbClr val="FFFFFF"/>
                </a:solidFill>
                <a:latin typeface="Open Sans"/>
                <a:ea typeface="Open Sans"/>
                <a:cs typeface="Open Sans"/>
                <a:sym typeface="Open Sans"/>
              </a:rPr>
              <a:t>2</a:t>
            </a:r>
            <a:endParaRPr/>
          </a:p>
        </p:txBody>
      </p:sp>
      <p:sp>
        <p:nvSpPr>
          <p:cNvPr id="47" name="Google Shape;47;p4"/>
          <p:cNvSpPr txBox="1"/>
          <p:nvPr/>
        </p:nvSpPr>
        <p:spPr>
          <a:xfrm>
            <a:off x="820800" y="6181650"/>
            <a:ext cx="7352400"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F283E"/>
                </a:solidFill>
                <a:latin typeface="Open Sans Light"/>
                <a:ea typeface="Open Sans Light"/>
                <a:cs typeface="Open Sans Light"/>
                <a:sym typeface="Open Sans Light"/>
              </a:rPr>
              <a:t>Starbucks had 15,450 units in the U.S. in 2021, making it the leading coffee house and cafe chain in the United States in terms of units. Dunkin' Donuts and Tim Hortons followed in the ranking with 9,244 and 637 units, respectively. </a:t>
            </a:r>
            <a:endParaRPr i="1" sz="1050">
              <a:solidFill>
                <a:srgbClr val="0F283E"/>
              </a:solidFill>
              <a:latin typeface="Open Sans Light"/>
              <a:ea typeface="Open Sans Light"/>
              <a:cs typeface="Open Sans Light"/>
              <a:sym typeface="Open Sa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336" name="Google Shape;336;p4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37" name="Google Shape;337;p4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38" name="Google Shape;338;p40"/>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26.00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3.54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9.79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1.54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2.63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3.29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339" name="Google Shape;339;p40"/>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345" name="Google Shape;345;p4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46" name="Google Shape;346;p4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347" name="Google Shape;347;p4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348" name="Google Shape;348;p4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354" name="Google Shape;354;p4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55" name="Google Shape;355;p4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356" name="Google Shape;356;p42"/>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357" name="Google Shape;357;p42"/>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363" name="Google Shape;363;p4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64" name="Google Shape;364;p4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365" name="Google Shape;365;p43"/>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366" name="Google Shape;366;p43"/>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372" name="Google Shape;372;p4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73" name="Google Shape;373;p4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374" name="Google Shape;374;p44"/>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 Starbucks Mobile order</a:t>
            </a:r>
            <a:r>
              <a:rPr b="1" lang="en-US" sz="1000" u="none">
                <a:solidFill>
                  <a:srgbClr val="000000"/>
                </a:solidFill>
                <a:latin typeface="Calibri"/>
                <a:ea typeface="Calibri"/>
                <a:cs typeface="Calibri"/>
                <a:sym typeface="Calibri"/>
              </a:rPr>
              <a:t> </a:t>
            </a:r>
            <a:endParaRPr/>
          </a:p>
        </p:txBody>
      </p:sp>
      <p:cxnSp>
        <p:nvCxnSpPr>
          <p:cNvPr id="380" name="Google Shape;380;p45"/>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81" name="Google Shape;381;p4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387" name="Google Shape;387;p4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88" name="Google Shape;388;p4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89" name="Google Shape;389;p46"/>
          <p:cNvGraphicFramePr/>
          <p:nvPr/>
        </p:nvGraphicFramePr>
        <p:xfrm>
          <a:off x="619125" y="952500"/>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There’s 3 Starbucks around me and every time I do a mobile order they mess it up big time🙂 I’m about to stop going</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Does anyone else place a mobile order from the Starbucks parking lot and then wait in the car till it’s ready? No? Just me?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clicked on a previous order for starbucks to send in as a mobile order only to realize when i picked it up that it was an in person order i made where the barista got my syrup wrong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It was literally 20+ people @Starbucks waiting for they order……I did a mobile order and it wasn’t ready ……I had to leave without my drink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The Starbucks I go to isn’t accepting mobile orders. Now I have to go in and deal with awkward human interaction as I awkwardly order my modified drink lmfao. My social anxiety is already making me panic a little ahaha</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Somebody took my Starbucks order because it was 2 Taylor’s in the mobile pickup area 🙁 now I gotta wait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Not me pulling up to Starbucks this morning and me telling the girl I’m picking up a mobile order for Rebecca and her going “you want me to put the sriracha in the bag?” Lmfao I’m that person now. Thanks Erin ♥️😂 I’ll see you tomorrow morning</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sitting in the starbucks line 10+ minutes for my mobile order because i’m too afraid to parallel park in the city</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@KatieHerringt13 I actually have to call Starbucks tonight to switch my account back to US. I’ll trade not being able to mobile order in exchange for delta skymiles.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I already gotta wait 10 minutes for a mobile order because they gotta do all of these customized cold drinks. I’d air a Starbucks out if I had to wait on a fool to get a pack of squares too. https://t.co/8SA2t3bsD8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395" name="Google Shape;395;p47"/>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396" name="Google Shape;396;p4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402" name="Google Shape;402;p4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03" name="Google Shape;403;p4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404" name="Google Shape;404;p4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05" name="Google Shape;405;p4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411" name="Google Shape;411;p4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12" name="Google Shape;412;p4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413" name="Google Shape;413;p4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14" name="Google Shape;414;p4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Image" id="52" name="Google Shape;52;p5"/>
          <p:cNvPicPr preferRelativeResize="0"/>
          <p:nvPr/>
        </p:nvPicPr>
        <p:blipFill rotWithShape="1">
          <a:blip r:embed="rId3">
            <a:alphaModFix/>
          </a:blip>
          <a:srcRect b="0" l="0" r="0" t="0"/>
          <a:stretch/>
        </p:blipFill>
        <p:spPr>
          <a:xfrm>
            <a:off x="459541" y="1371600"/>
            <a:ext cx="8224917" cy="4460875"/>
          </a:xfrm>
          <a:prstGeom prst="rect">
            <a:avLst/>
          </a:prstGeom>
          <a:noFill/>
          <a:ln>
            <a:noFill/>
          </a:ln>
        </p:spPr>
      </p:pic>
      <p:sp>
        <p:nvSpPr>
          <p:cNvPr id="53" name="Google Shape;53;p5"/>
          <p:cNvSpPr txBox="1"/>
          <p:nvPr/>
        </p:nvSpPr>
        <p:spPr>
          <a:xfrm>
            <a:off x="593050" y="334525"/>
            <a:ext cx="7587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Starbucks mobile app: Mobile Payment Users vs Other payment platforms</a:t>
            </a:r>
            <a:endParaRPr b="1" sz="1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0"/>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420" name="Google Shape;420;p50"/>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21" name="Google Shape;421;p5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427" name="Google Shape;427;p5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28" name="Google Shape;428;p5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29" name="Google Shape;429;p51"/>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157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430" name="Google Shape;430;p51"/>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436" name="Google Shape;436;p5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37" name="Google Shape;437;p5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438" name="Google Shape;438;p52"/>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39" name="Google Shape;439;p52"/>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445" name="Google Shape;445;p5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46" name="Google Shape;446;p5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447" name="Google Shape;447;p53"/>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48" name="Google Shape;448;p53"/>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454" name="Google Shape;454;p5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55" name="Google Shape;455;p5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456" name="Google Shape;456;p5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57" name="Google Shape;457;p5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463" name="Google Shape;463;p5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64" name="Google Shape;464;p5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465" name="Google Shape;465;p55"/>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471" name="Google Shape;471;p56"/>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72" name="Google Shape;472;p5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478" name="Google Shape;478;p5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79" name="Google Shape;479;p5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80" name="Google Shape;480;p57"/>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157.00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8.72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115.72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4.30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3.58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8.97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1.50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9.08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481" name="Google Shape;481;p57"/>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487" name="Google Shape;487;p5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88" name="Google Shape;488;p5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489" name="Google Shape;489;p5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90" name="Google Shape;490;p5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496" name="Google Shape;496;p5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497" name="Google Shape;497;p5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498" name="Google Shape;498;p5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499" name="Google Shape;499;p5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6"/>
          <p:cNvPicPr preferRelativeResize="0"/>
          <p:nvPr/>
        </p:nvPicPr>
        <p:blipFill rotWithShape="1">
          <a:blip r:embed="rId3">
            <a:alphaModFix/>
          </a:blip>
          <a:srcRect b="0" l="0" r="0" t="0"/>
          <a:stretch/>
        </p:blipFill>
        <p:spPr>
          <a:xfrm>
            <a:off x="685800" y="1485900"/>
            <a:ext cx="7772400" cy="3886200"/>
          </a:xfrm>
          <a:prstGeom prst="rect">
            <a:avLst/>
          </a:prstGeom>
          <a:noFill/>
          <a:ln>
            <a:noFill/>
          </a:ln>
        </p:spPr>
      </p:pic>
      <p:sp>
        <p:nvSpPr>
          <p:cNvPr id="59" name="Google Shape;59;p6"/>
          <p:cNvSpPr txBox="1"/>
          <p:nvPr/>
        </p:nvSpPr>
        <p:spPr>
          <a:xfrm>
            <a:off x="790725" y="288925"/>
            <a:ext cx="682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Coffee Purchase Factors</a:t>
            </a:r>
            <a:endParaRPr b="1" sz="2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505" name="Google Shape;505;p6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06" name="Google Shape;506;p6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507" name="Google Shape;507;p6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08" name="Google Shape;508;p6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514" name="Google Shape;514;p6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15" name="Google Shape;515;p6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516" name="Google Shape;516;p61"/>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Starbucks Card Payment</a:t>
            </a:r>
            <a:r>
              <a:rPr b="1" lang="en-US" sz="1000" u="none">
                <a:solidFill>
                  <a:srgbClr val="000000"/>
                </a:solidFill>
                <a:latin typeface="Calibri"/>
                <a:ea typeface="Calibri"/>
                <a:cs typeface="Calibri"/>
                <a:sym typeface="Calibri"/>
              </a:rPr>
              <a:t> </a:t>
            </a:r>
            <a:endParaRPr/>
          </a:p>
        </p:txBody>
      </p:sp>
      <p:cxnSp>
        <p:nvCxnSpPr>
          <p:cNvPr id="522" name="Google Shape;522;p62"/>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23" name="Google Shape;523;p6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529" name="Google Shape;529;p6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30" name="Google Shape;530;p6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31" name="Google Shape;531;p63"/>
          <p:cNvGraphicFramePr/>
          <p:nvPr/>
        </p:nvGraphicFramePr>
        <p:xfrm>
          <a:off x="619125" y="1571625"/>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@StarbucksIndia I paid for a gift card. Payment got deducted but received a message stating “Gift not composed successfully” Please help. @StarbucksNews @StarbucksCare https://t.co/a4t75iXR1Y</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$BKKT ☕ Starbucks: introduces a new payment choice for Starbucks customers, who can convert supported loyalty and rewards points, bitcoin, frequent flyer miles, and gift cards in the Bakkt App into USD to then reload their Starbucks Card saved in the Starbucks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udah 2x ke Starbucks cijantung mall, payment pakai Starbucks card tapi kok gaada di history &amp;amp; stars ga nambah ya? _ @SbuxIndonesia</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@WebIsBae @Starbucks https://t.co/Wa8PPxQQpr</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@messiecondo @samtabahriti If it was payment from the gruesome twosome then it was probably a $5 Starbucks card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Android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Terms and conditions:_Member's Day – Earn 20 BONUS STARS for every handcrafted beverage purchased_Promotion date: 11th October 2022 (whole day)_Beverage selection: applicable for ALL handcrafted beverages_1) Full payment must be made with registered Starbucks Card or Mobile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🎉Purchase 2 Grande-sized Frappuccino at only RM 26 with Starbucks Card/Mobile App._🎉Purchase 2 Grande-sized Frappuccino at only RM 28 with other payment methods.__Promotion Date: 7th October 2022_Time: 5pm – 8pm__*T&amp;amp;Cs in the next tweets.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Terms and Conditions_Purchase 2 Grande-sized Frappuccino at RM26 (payment with Starbucks Card/Mobile App). **RM28 with other payment methods._• Price is inclusive of 6% Service Tax._• Upsize is chargeable at RM3.00.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These food delivery apps should start accepting my Starbucks card as a payment method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Visit us at City Centre Bahrain ground floor, next to Starbucks, from 6 to 9 October. Timings: 10am to 10pm.__Apply for a new BBK credit card and earn 10,000 loyalty points. You can also convert your purchases to monthly equal payment installments, with zero interest. https://t.co/36qSp4V1E3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537" name="Google Shape;537;p6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38" name="Google Shape;538;p6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539" name="Google Shape;539;p6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40" name="Google Shape;540;p6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546" name="Google Shape;546;p6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47" name="Google Shape;547;p6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548" name="Google Shape;548;p6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49" name="Google Shape;549;p6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6"/>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555" name="Google Shape;555;p66"/>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56" name="Google Shape;556;p6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562" name="Google Shape;562;p6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63" name="Google Shape;563;p6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64" name="Google Shape;564;p67"/>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565" name="Google Shape;565;p67"/>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571" name="Google Shape;571;p6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72" name="Google Shape;572;p6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573" name="Google Shape;573;p6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74" name="Google Shape;574;p6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580" name="Google Shape;580;p6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81" name="Google Shape;581;p6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582" name="Google Shape;582;p69"/>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83" name="Google Shape;583;p69"/>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7"/>
          <p:cNvPicPr preferRelativeResize="0"/>
          <p:nvPr/>
        </p:nvPicPr>
        <p:blipFill rotWithShape="1">
          <a:blip r:embed="rId3">
            <a:alphaModFix/>
          </a:blip>
          <a:srcRect b="0" l="0" r="0" t="0"/>
          <a:stretch/>
        </p:blipFill>
        <p:spPr>
          <a:xfrm>
            <a:off x="685800" y="1512929"/>
            <a:ext cx="7772400" cy="383214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589" name="Google Shape;589;p7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90" name="Google Shape;590;p7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591" name="Google Shape;591;p7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592" name="Google Shape;592;p7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598" name="Google Shape;598;p7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599" name="Google Shape;599;p7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600" name="Google Shape;600;p71"/>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2"/>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606" name="Google Shape;606;p72"/>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07" name="Google Shape;607;p7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613" name="Google Shape;613;p7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14" name="Google Shape;614;p7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615" name="Google Shape;615;p73"/>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17.00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0.83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5%</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1.63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0.63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19%</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3.33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616" name="Google Shape;616;p73"/>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622" name="Google Shape;622;p7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23" name="Google Shape;623;p7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624" name="Google Shape;624;p7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625" name="Google Shape;625;p7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631" name="Google Shape;631;p7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32" name="Google Shape;632;p7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633" name="Google Shape;633;p7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634" name="Google Shape;634;p7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640" name="Google Shape;640;p7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41" name="Google Shape;641;p7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642" name="Google Shape;642;p7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643" name="Google Shape;643;p7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649" name="Google Shape;649;p7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50" name="Google Shape;650;p7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651" name="Google Shape;651;p77"/>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 Starbucks Rewards</a:t>
            </a:r>
            <a:r>
              <a:rPr b="1" lang="en-US" sz="1000" u="none">
                <a:solidFill>
                  <a:srgbClr val="000000"/>
                </a:solidFill>
                <a:latin typeface="Calibri"/>
                <a:ea typeface="Calibri"/>
                <a:cs typeface="Calibri"/>
                <a:sym typeface="Calibri"/>
              </a:rPr>
              <a:t> </a:t>
            </a:r>
            <a:endParaRPr/>
          </a:p>
        </p:txBody>
      </p:sp>
      <p:cxnSp>
        <p:nvCxnSpPr>
          <p:cNvPr id="657" name="Google Shape;657;p78"/>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58" name="Google Shape;658;p7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664" name="Google Shape;664;p7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65" name="Google Shape;665;p7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666" name="Google Shape;666;p79"/>
          <p:cNvGraphicFramePr/>
          <p:nvPr/>
        </p:nvGraphicFramePr>
        <p:xfrm>
          <a:off x="619125" y="952500"/>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https://t.co/futJNUX1qu</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なんだ、とうとうノートくれないならやらなくていいや。_この2年ノートのノルマ激むずなってたしね…__https://t.co/FiT5F83Xn6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True Anthem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rewards members account for half of the company's transactions. Its partnership with Delta will make its benefits even more valuable to members, an executive says. @starbucks  https://t.co/e7Dmn1TOly</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True Anthem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rewards members account for half of the company's transactions. Its partnership with Delta will make its benefits even more valuable to members, an executive says. @starbucks  https://t.co/T1yJAv2hRw</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True Anthem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rewards members account for half of the company's transactions. Its partnership with Delta will make its benefits even more valuable to members, an executive says. @starbucks  https://t.co/12b4MRhOiS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True Anthem</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rewards members account for half of the company's transactions. Its partnership with Delta will make its benefits even more valuable to members, an executive says. @starbucks  https://t.co/xtaUmJhsGO</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✅スターバックス リワード5周年記念__リワードがざくざく貯まるキャンペーンきてますね❤️__エントリーが必要ですので、スタバよく使う人はぜひ✨__https://t.co/f4LykPWUVf https://t.co/yNuv7ERzFK</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dlvr.it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Starbucks, Delta link rewards programs https://t.co/gDepjM4t6v via @marketingdive https://t.co/zBoZ0KRET2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Delta, Starbucks team up with loyalty program partnership for free coffee, miles https://t.co/oI2QlHhxPZ</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Once-loyal customers have been decrying the policy change on the Dunkin’ subreddit, pledging to uninstall the app and defect to Starbucks. https://t.co/PtxpjUe8xT via @[object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667" name="Google Shape;667;p79"/>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For full listing of tweets, use Excel version of output.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8"/>
          <p:cNvPicPr preferRelativeResize="0"/>
          <p:nvPr/>
        </p:nvPicPr>
        <p:blipFill rotWithShape="1">
          <a:blip r:embed="rId3">
            <a:alphaModFix/>
          </a:blip>
          <a:srcRect b="0" l="0" r="0" t="0"/>
          <a:stretch/>
        </p:blipFill>
        <p:spPr>
          <a:xfrm>
            <a:off x="685800" y="1669789"/>
            <a:ext cx="7772400" cy="3518421"/>
          </a:xfrm>
          <a:prstGeom prst="rect">
            <a:avLst/>
          </a:prstGeom>
          <a:noFill/>
          <a:ln>
            <a:noFill/>
          </a:ln>
        </p:spPr>
      </p:pic>
      <p:sp>
        <p:nvSpPr>
          <p:cNvPr id="70" name="Google Shape;70;p8"/>
          <p:cNvSpPr txBox="1"/>
          <p:nvPr/>
        </p:nvSpPr>
        <p:spPr>
          <a:xfrm>
            <a:off x="762000" y="609600"/>
            <a:ext cx="7543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Lato"/>
                <a:ea typeface="Lato"/>
                <a:cs typeface="Lato"/>
                <a:sym typeface="Lato"/>
              </a:rPr>
              <a:t>Association by coffee type</a:t>
            </a:r>
            <a:endParaRPr/>
          </a:p>
          <a:p>
            <a:pPr indent="0" lvl="0" marL="0" marR="0" rtl="0" algn="l">
              <a:spcBef>
                <a:spcPts val="0"/>
              </a:spcBef>
              <a:spcAft>
                <a:spcPts val="0"/>
              </a:spcAft>
              <a:buNone/>
            </a:pPr>
            <a:r>
              <a:rPr b="0" i="0" lang="en-US" sz="1800" u="none" strike="noStrike">
                <a:solidFill>
                  <a:srgbClr val="848484"/>
                </a:solidFill>
                <a:latin typeface="Arial"/>
                <a:ea typeface="Arial"/>
                <a:cs typeface="Arial"/>
                <a:sym typeface="Arial"/>
              </a:rPr>
              <a:t>Asked of internet users aged 18+ who purchase coffee beverages from a foodservice location or consumed coffee in the past three months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673" name="Google Shape;673;p8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74" name="Google Shape;674;p8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675" name="Google Shape;675;p8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676" name="Google Shape;676;p8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682" name="Google Shape;682;p8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83" name="Google Shape;683;p8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684" name="Google Shape;684;p8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685" name="Google Shape;685;p8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2"/>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691" name="Google Shape;691;p82"/>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92" name="Google Shape;692;p8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repartition</a:t>
            </a:r>
            <a:r>
              <a:rPr lang="en-US" sz="1000" u="none">
                <a:solidFill>
                  <a:srgbClr val="000000"/>
                </a:solidFill>
                <a:latin typeface="Calibri"/>
                <a:ea typeface="Calibri"/>
                <a:cs typeface="Calibri"/>
                <a:sym typeface="Calibri"/>
              </a:rPr>
              <a:t> </a:t>
            </a:r>
            <a:endParaRPr/>
          </a:p>
        </p:txBody>
      </p:sp>
      <p:cxnSp>
        <p:nvCxnSpPr>
          <p:cNvPr id="698" name="Google Shape;698;p8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699" name="Google Shape;699;p8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00" name="Google Shape;700;p83"/>
          <p:cNvGraphicFramePr/>
          <p:nvPr/>
        </p:nvGraphicFramePr>
        <p:xfrm>
          <a:off x="619125" y="2376488"/>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903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negative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neutral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positive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707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701" name="Google Shape;701;p83"/>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valence categories summarized by their absolute and relative values.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histogram</a:t>
            </a:r>
            <a:r>
              <a:rPr lang="en-US" sz="1000" u="none">
                <a:solidFill>
                  <a:srgbClr val="000000"/>
                </a:solidFill>
                <a:latin typeface="Calibri"/>
                <a:ea typeface="Calibri"/>
                <a:cs typeface="Calibri"/>
                <a:sym typeface="Calibri"/>
              </a:rPr>
              <a:t> </a:t>
            </a:r>
            <a:endParaRPr/>
          </a:p>
        </p:txBody>
      </p:sp>
      <p:cxnSp>
        <p:nvCxnSpPr>
          <p:cNvPr id="707" name="Google Shape;707;p84"/>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08" name="Google Shape;708;p8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histogram" id="709" name="Google Shape;709;p84"/>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10" name="Google Shape;710;p84"/>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valence histogram indicates the number of posts by their valence.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distribution without uncategorized posts</a:t>
            </a:r>
            <a:r>
              <a:rPr lang="en-US" sz="1000" u="none">
                <a:solidFill>
                  <a:srgbClr val="000000"/>
                </a:solidFill>
                <a:latin typeface="Calibri"/>
                <a:ea typeface="Calibri"/>
                <a:cs typeface="Calibri"/>
                <a:sym typeface="Calibri"/>
              </a:rPr>
              <a:t> </a:t>
            </a:r>
            <a:endParaRPr/>
          </a:p>
        </p:txBody>
      </p:sp>
      <p:cxnSp>
        <p:nvCxnSpPr>
          <p:cNvPr id="716" name="Google Shape;716;p8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17" name="Google Shape;717;p8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distribution without uncategorized posts" id="718" name="Google Shape;718;p85"/>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19" name="Google Shape;719;p85"/>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valence after ignoring posts that could not be categorized (i.e., neutral posts).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6"/>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Post valence ratio</a:t>
            </a:r>
            <a:r>
              <a:rPr lang="en-US" sz="1000" u="none">
                <a:solidFill>
                  <a:srgbClr val="000000"/>
                </a:solidFill>
                <a:latin typeface="Calibri"/>
                <a:ea typeface="Calibri"/>
                <a:cs typeface="Calibri"/>
                <a:sym typeface="Calibri"/>
              </a:rPr>
              <a:t> </a:t>
            </a:r>
            <a:endParaRPr/>
          </a:p>
        </p:txBody>
      </p:sp>
      <p:cxnSp>
        <p:nvCxnSpPr>
          <p:cNvPr id="725" name="Google Shape;725;p86"/>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26" name="Google Shape;726;p8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Post valence ratio" id="727" name="Google Shape;727;p86"/>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28" name="Google Shape;728;p86"/>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post valence ratio graph indicates the daily average number of positive posts. The blue smoothing line helps visualize the trend.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Valence word cloud</a:t>
            </a:r>
            <a:r>
              <a:rPr lang="en-US" sz="1000" u="none">
                <a:solidFill>
                  <a:srgbClr val="000000"/>
                </a:solidFill>
                <a:latin typeface="Calibri"/>
                <a:ea typeface="Calibri"/>
                <a:cs typeface="Calibri"/>
                <a:sym typeface="Calibri"/>
              </a:rPr>
              <a:t> </a:t>
            </a:r>
            <a:endParaRPr/>
          </a:p>
        </p:txBody>
      </p:sp>
      <p:cxnSp>
        <p:nvCxnSpPr>
          <p:cNvPr id="734" name="Google Shape;734;p8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35" name="Google Shape;735;p8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Valence word cloud" id="736" name="Google Shape;736;p87"/>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8"/>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Emotion analysis</a:t>
            </a:r>
            <a:r>
              <a:rPr b="1" lang="en-US" sz="1000" u="none">
                <a:solidFill>
                  <a:srgbClr val="000000"/>
                </a:solidFill>
                <a:latin typeface="Calibri"/>
                <a:ea typeface="Calibri"/>
                <a:cs typeface="Calibri"/>
                <a:sym typeface="Calibri"/>
              </a:rPr>
              <a:t> </a:t>
            </a:r>
            <a:endParaRPr/>
          </a:p>
        </p:txBody>
      </p:sp>
      <p:cxnSp>
        <p:nvCxnSpPr>
          <p:cNvPr id="742" name="Google Shape;742;p88"/>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43" name="Google Shape;743;p8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9"/>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repartition</a:t>
            </a:r>
            <a:r>
              <a:rPr lang="en-US" sz="1000" u="none">
                <a:solidFill>
                  <a:srgbClr val="000000"/>
                </a:solidFill>
                <a:latin typeface="Calibri"/>
                <a:ea typeface="Calibri"/>
                <a:cs typeface="Calibri"/>
                <a:sym typeface="Calibri"/>
              </a:rPr>
              <a:t> </a:t>
            </a:r>
            <a:endParaRPr/>
          </a:p>
        </p:txBody>
      </p:sp>
      <p:cxnSp>
        <p:nvCxnSpPr>
          <p:cNvPr id="749" name="Google Shape;749;p89"/>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50" name="Google Shape;750;p8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51" name="Google Shape;751;p89"/>
          <p:cNvGraphicFramePr/>
          <p:nvPr/>
        </p:nvGraphicFramePr>
        <p:xfrm>
          <a:off x="619125" y="2066925"/>
          <a:ext cx="3000000" cy="3000000"/>
        </p:xfrm>
        <a:graphic>
          <a:graphicData uri="http://schemas.openxmlformats.org/drawingml/2006/table">
            <a:tbl>
              <a:tblPr>
                <a:noFill/>
                <a:tableStyleId>{CA136342-BD1D-4E16-AEDB-A43F3030BC3A}</a:tableStyleId>
              </a:tblPr>
              <a:tblGrid>
                <a:gridCol w="2540000"/>
                <a:gridCol w="2540000"/>
                <a:gridCol w="2540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900" u="none">
                          <a:solidFill>
                            <a:srgbClr val="000000"/>
                          </a:solidFill>
                          <a:latin typeface="Calibri"/>
                          <a:ea typeface="Calibri"/>
                          <a:cs typeface="Calibri"/>
                          <a:sym typeface="Calibri"/>
                        </a:rPr>
                        <a:t>Relative posts count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Total</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903.00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anger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91.03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anticipation</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127.20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14%</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disgust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70.01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fear</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89.28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joy</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114.53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sadness</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90.70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surprise</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73.18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8%</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trust</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247.06</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752" name="Google Shape;752;p89"/>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number of posts that fall into different emotion categories summarized by their absolute and relative values. If a post has multiple emotions, then it is equally divided among those emotions.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3">
            <a:alphaModFix/>
          </a:blip>
          <a:srcRect b="0" l="0" r="0" t="0"/>
          <a:stretch/>
        </p:blipFill>
        <p:spPr>
          <a:xfrm>
            <a:off x="685800" y="1647951"/>
            <a:ext cx="7772400" cy="3562097"/>
          </a:xfrm>
          <a:prstGeom prst="rect">
            <a:avLst/>
          </a:prstGeom>
          <a:noFill/>
          <a:ln>
            <a:noFill/>
          </a:ln>
        </p:spPr>
      </p:pic>
      <p:sp>
        <p:nvSpPr>
          <p:cNvPr id="76" name="Google Shape;76;p9"/>
          <p:cNvSpPr txBox="1"/>
          <p:nvPr/>
        </p:nvSpPr>
        <p:spPr>
          <a:xfrm>
            <a:off x="700087" y="152400"/>
            <a:ext cx="74676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Lato"/>
                <a:ea typeface="Lato"/>
                <a:cs typeface="Lato"/>
                <a:sym typeface="Lato"/>
              </a:rPr>
              <a:t>Where do you learn about coffee and coffee topics (eg new coffee drinks, recipes, coffee sustainability, brewing tips)? Please select all that apply. (NET)</a:t>
            </a:r>
            <a:endParaRPr/>
          </a:p>
          <a:p>
            <a:pPr indent="0" lvl="0" marL="0" marR="0" rtl="0" algn="l">
              <a:spcBef>
                <a:spcPts val="0"/>
              </a:spcBef>
              <a:spcAft>
                <a:spcPts val="0"/>
              </a:spcAft>
              <a:buNone/>
            </a:pPr>
            <a:r>
              <a:rPr b="0" i="0" lang="en-US" sz="1800" u="none" strike="noStrike">
                <a:solidFill>
                  <a:srgbClr val="848484"/>
                </a:solidFill>
                <a:latin typeface="Arial"/>
                <a:ea typeface="Arial"/>
                <a:cs typeface="Arial"/>
                <a:sym typeface="Arial"/>
              </a:rPr>
              <a:t>Asked of internet users aged 18+ who consumed any coffee beverage in the past three months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9"/>
          <p:cNvSpPr txBox="1"/>
          <p:nvPr/>
        </p:nvSpPr>
        <p:spPr>
          <a:xfrm>
            <a:off x="381000" y="5715000"/>
            <a:ext cx="807720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00" u="none" strike="noStrike">
                <a:solidFill>
                  <a:srgbClr val="666666"/>
                </a:solidFill>
                <a:latin typeface="Lato"/>
                <a:ea typeface="Lato"/>
                <a:cs typeface="Lato"/>
                <a:sym typeface="Lato"/>
              </a:rPr>
              <a:t>Nets: NET - Any foodservice location: </a:t>
            </a:r>
            <a:r>
              <a:rPr b="0" i="0" lang="en-US" sz="600" u="none" strike="noStrike">
                <a:solidFill>
                  <a:srgbClr val="848484"/>
                </a:solidFill>
                <a:latin typeface="Lato"/>
                <a:ea typeface="Lato"/>
                <a:cs typeface="Lato"/>
                <a:sym typeface="Lato"/>
              </a:rPr>
              <a:t>Coffee shop chains OR Craft coffee shop chains OR Independent coffee shops;</a:t>
            </a:r>
            <a:endParaRPr/>
          </a:p>
          <a:p>
            <a:pPr indent="0" lvl="0" marL="0" marR="0" rtl="0" algn="l">
              <a:spcBef>
                <a:spcPts val="0"/>
              </a:spcBef>
              <a:spcAft>
                <a:spcPts val="0"/>
              </a:spcAft>
              <a:buNone/>
            </a:pPr>
            <a:r>
              <a:rPr b="1" i="0" lang="en-US" sz="600" u="none" strike="noStrike">
                <a:solidFill>
                  <a:srgbClr val="666666"/>
                </a:solidFill>
                <a:latin typeface="Lato"/>
                <a:ea typeface="Lato"/>
                <a:cs typeface="Lato"/>
                <a:sym typeface="Lato"/>
              </a:rPr>
              <a:t>NET - Any social media platform: </a:t>
            </a:r>
            <a:r>
              <a:rPr b="0" i="0" lang="en-US" sz="600" u="none" strike="noStrike">
                <a:solidFill>
                  <a:srgbClr val="848484"/>
                </a:solidFill>
                <a:latin typeface="Lato"/>
                <a:ea typeface="Lato"/>
                <a:cs typeface="Lato"/>
                <a:sym typeface="Lato"/>
              </a:rPr>
              <a:t>YouTube OR Instagram OR TikTok OR Other social media platform</a:t>
            </a:r>
            <a:endParaRPr/>
          </a:p>
          <a:p>
            <a:pPr indent="0" lvl="0" marL="0" marR="0" rtl="0" algn="l">
              <a:spcBef>
                <a:spcPts val="0"/>
              </a:spcBef>
              <a:spcAft>
                <a:spcPts val="0"/>
              </a:spcAft>
              <a:buNone/>
            </a:pPr>
            <a:r>
              <a:rPr b="0" baseline="30000" i="0" lang="en-US" sz="600" u="none" strike="noStrike">
                <a:solidFill>
                  <a:srgbClr val="848484"/>
                </a:solidFill>
                <a:latin typeface="Lato"/>
                <a:ea typeface="Lato"/>
                <a:cs typeface="Lato"/>
                <a:sym typeface="Lato"/>
              </a:rPr>
              <a:t>1</a:t>
            </a:r>
            <a:endParaRPr b="0" i="0" sz="600" u="none" strike="noStrike">
              <a:solidFill>
                <a:srgbClr val="848484"/>
              </a:solidFill>
              <a:latin typeface="Lato"/>
              <a:ea typeface="Lato"/>
              <a:cs typeface="Lato"/>
              <a:sym typeface="Lato"/>
            </a:endParaRPr>
          </a:p>
          <a:p>
            <a:pPr indent="0" lvl="0" marL="0" marR="0" rtl="0" algn="l">
              <a:spcBef>
                <a:spcPts val="0"/>
              </a:spcBef>
              <a:spcAft>
                <a:spcPts val="0"/>
              </a:spcAft>
              <a:buNone/>
            </a:pPr>
            <a:r>
              <a:rPr b="0" i="0" lang="en-US" sz="600" u="none" strike="noStrike">
                <a:solidFill>
                  <a:srgbClr val="848484"/>
                </a:solidFill>
                <a:latin typeface="Lato"/>
                <a:ea typeface="Lato"/>
                <a:cs typeface="Lato"/>
                <a:sym typeface="Lato"/>
              </a:rPr>
              <a:t>1,607 internet users aged 18+ who consumed any coffee beverage in the past three months and use any social media platform</a:t>
            </a:r>
            <a:endParaRPr/>
          </a:p>
          <a:p>
            <a:pPr indent="0" lvl="0" marL="0" marR="0" rtl="0" algn="l">
              <a:spcBef>
                <a:spcPts val="0"/>
              </a:spcBef>
              <a:spcAft>
                <a:spcPts val="0"/>
              </a:spcAft>
              <a:buNone/>
            </a:pPr>
            <a:r>
              <a:rPr b="0" baseline="30000" i="0" lang="en-US" sz="600" u="none" strike="noStrike">
                <a:solidFill>
                  <a:srgbClr val="848484"/>
                </a:solidFill>
                <a:latin typeface="Lato"/>
                <a:ea typeface="Lato"/>
                <a:cs typeface="Lato"/>
                <a:sym typeface="Lato"/>
              </a:rPr>
              <a:t>2</a:t>
            </a:r>
            <a:endParaRPr b="0" i="0" sz="600" u="none" strike="noStrike">
              <a:solidFill>
                <a:srgbClr val="848484"/>
              </a:solidFill>
              <a:latin typeface="Lato"/>
              <a:ea typeface="Lato"/>
              <a:cs typeface="Lato"/>
              <a:sym typeface="Lato"/>
            </a:endParaRPr>
          </a:p>
          <a:p>
            <a:pPr indent="0" lvl="0" marL="0" marR="0" rtl="0" algn="l">
              <a:spcBef>
                <a:spcPts val="0"/>
              </a:spcBef>
              <a:spcAft>
                <a:spcPts val="0"/>
              </a:spcAft>
              <a:buNone/>
            </a:pPr>
            <a:r>
              <a:rPr b="0" i="0" lang="en-US" sz="600" u="none" strike="noStrike">
                <a:solidFill>
                  <a:srgbClr val="848484"/>
                </a:solidFill>
                <a:latin typeface="Lato"/>
                <a:ea typeface="Lato"/>
                <a:cs typeface="Lato"/>
                <a:sym typeface="Lato"/>
              </a:rPr>
              <a:t>1,492 internet users aged 18+ who consumed any coffee beverage in the past three months and use YouTube</a:t>
            </a:r>
            <a:endParaRPr/>
          </a:p>
          <a:p>
            <a:pPr indent="0" lvl="0" marL="0" marR="0" rtl="0" algn="l">
              <a:spcBef>
                <a:spcPts val="0"/>
              </a:spcBef>
              <a:spcAft>
                <a:spcPts val="0"/>
              </a:spcAft>
              <a:buNone/>
            </a:pPr>
            <a:r>
              <a:rPr b="0" baseline="30000" i="0" lang="en-US" sz="600" u="none" strike="noStrike">
                <a:solidFill>
                  <a:srgbClr val="848484"/>
                </a:solidFill>
                <a:latin typeface="Lato"/>
                <a:ea typeface="Lato"/>
                <a:cs typeface="Lato"/>
                <a:sym typeface="Lato"/>
              </a:rPr>
              <a:t>3</a:t>
            </a:r>
            <a:endParaRPr b="0" i="0" sz="600" u="none" strike="noStrike">
              <a:solidFill>
                <a:srgbClr val="848484"/>
              </a:solidFill>
              <a:latin typeface="Lato"/>
              <a:ea typeface="Lato"/>
              <a:cs typeface="Lato"/>
              <a:sym typeface="Lato"/>
            </a:endParaRPr>
          </a:p>
          <a:p>
            <a:pPr indent="0" lvl="0" marL="0" marR="0" rtl="0" algn="l">
              <a:spcBef>
                <a:spcPts val="0"/>
              </a:spcBef>
              <a:spcAft>
                <a:spcPts val="0"/>
              </a:spcAft>
              <a:buNone/>
            </a:pPr>
            <a:r>
              <a:rPr b="0" i="0" lang="en-US" sz="600" u="none" strike="noStrike">
                <a:solidFill>
                  <a:srgbClr val="848484"/>
                </a:solidFill>
                <a:latin typeface="Lato"/>
                <a:ea typeface="Lato"/>
                <a:cs typeface="Lato"/>
                <a:sym typeface="Lato"/>
              </a:rPr>
              <a:t>1,134 internet users aged 18+ who consumed any coffee beverage in the past three months and use Instagram</a:t>
            </a:r>
            <a:endParaRPr/>
          </a:p>
          <a:p>
            <a:pPr indent="0" lvl="0" marL="0" marR="0" rtl="0" algn="l">
              <a:spcBef>
                <a:spcPts val="0"/>
              </a:spcBef>
              <a:spcAft>
                <a:spcPts val="0"/>
              </a:spcAft>
              <a:buNone/>
            </a:pPr>
            <a:r>
              <a:rPr b="0" baseline="30000" i="0" lang="en-US" sz="600" u="none" strike="noStrike">
                <a:solidFill>
                  <a:srgbClr val="848484"/>
                </a:solidFill>
                <a:latin typeface="Lato"/>
                <a:ea typeface="Lato"/>
                <a:cs typeface="Lato"/>
                <a:sym typeface="Lato"/>
              </a:rPr>
              <a:t>4</a:t>
            </a:r>
            <a:endParaRPr b="0" i="0" sz="600" u="none" strike="noStrike">
              <a:solidFill>
                <a:srgbClr val="848484"/>
              </a:solidFill>
              <a:latin typeface="Lato"/>
              <a:ea typeface="Lato"/>
              <a:cs typeface="Lato"/>
              <a:sym typeface="Lato"/>
            </a:endParaRPr>
          </a:p>
          <a:p>
            <a:pPr indent="0" lvl="0" marL="0" marR="0" rtl="0" algn="l">
              <a:spcBef>
                <a:spcPts val="0"/>
              </a:spcBef>
              <a:spcAft>
                <a:spcPts val="0"/>
              </a:spcAft>
              <a:buNone/>
            </a:pPr>
            <a:r>
              <a:rPr b="0" i="0" lang="en-US" sz="600" u="none" strike="noStrike">
                <a:solidFill>
                  <a:srgbClr val="848484"/>
                </a:solidFill>
                <a:latin typeface="Lato"/>
                <a:ea typeface="Lato"/>
                <a:cs typeface="Lato"/>
                <a:sym typeface="Lato"/>
              </a:rPr>
              <a:t>915 internet users aged 18+ who consumed any coffee beverage in the past three months and use TikTok</a:t>
            </a:r>
            <a:endParaRPr/>
          </a:p>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0"/>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histogram</a:t>
            </a:r>
            <a:r>
              <a:rPr lang="en-US" sz="1000" u="none">
                <a:solidFill>
                  <a:srgbClr val="000000"/>
                </a:solidFill>
                <a:latin typeface="Calibri"/>
                <a:ea typeface="Calibri"/>
                <a:cs typeface="Calibri"/>
                <a:sym typeface="Calibri"/>
              </a:rPr>
              <a:t> </a:t>
            </a:r>
            <a:endParaRPr/>
          </a:p>
        </p:txBody>
      </p:sp>
      <p:cxnSp>
        <p:nvCxnSpPr>
          <p:cNvPr id="758" name="Google Shape;758;p90"/>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59" name="Google Shape;759;p90"/>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histogram" id="760" name="Google Shape;760;p90"/>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61" name="Google Shape;761;p90"/>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emotion histogram indicates the number of posts by their emotion.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1"/>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distribution without uncategorized posts</a:t>
            </a:r>
            <a:r>
              <a:rPr lang="en-US" sz="1000" u="none">
                <a:solidFill>
                  <a:srgbClr val="000000"/>
                </a:solidFill>
                <a:latin typeface="Calibri"/>
                <a:ea typeface="Calibri"/>
                <a:cs typeface="Calibri"/>
                <a:sym typeface="Calibri"/>
              </a:rPr>
              <a:t> </a:t>
            </a:r>
            <a:endParaRPr/>
          </a:p>
        </p:txBody>
      </p:sp>
      <p:cxnSp>
        <p:nvCxnSpPr>
          <p:cNvPr id="767" name="Google Shape;767;p91"/>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68" name="Google Shape;768;p91"/>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distribution without uncategorized posts" id="769" name="Google Shape;769;p91"/>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70" name="Google Shape;770;p91"/>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Graphic summary of the relative sizes of the number of posts classified by emotion after ignoring uncategorized posts.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Emotion word cloud</a:t>
            </a:r>
            <a:r>
              <a:rPr lang="en-US" sz="1000" u="none">
                <a:solidFill>
                  <a:srgbClr val="000000"/>
                </a:solidFill>
                <a:latin typeface="Calibri"/>
                <a:ea typeface="Calibri"/>
                <a:cs typeface="Calibri"/>
                <a:sym typeface="Calibri"/>
              </a:rPr>
              <a:t> </a:t>
            </a:r>
            <a:endParaRPr/>
          </a:p>
        </p:txBody>
      </p:sp>
      <p:cxnSp>
        <p:nvCxnSpPr>
          <p:cNvPr id="776" name="Google Shape;776;p92"/>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77" name="Google Shape;777;p92"/>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Emotion word cloud" id="778" name="Google Shape;778;p92"/>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779" name="Google Shape;779;p92"/>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Even if a post has multiple emotions its words will be shown only in one of those emotions.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3"/>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Distribution of Universal Parts of Speech Tags</a:t>
            </a:r>
            <a:r>
              <a:rPr lang="en-US" sz="1000" u="none">
                <a:solidFill>
                  <a:srgbClr val="000000"/>
                </a:solidFill>
                <a:latin typeface="Calibri"/>
                <a:ea typeface="Calibri"/>
                <a:cs typeface="Calibri"/>
                <a:sym typeface="Calibri"/>
              </a:rPr>
              <a:t> </a:t>
            </a:r>
            <a:endParaRPr/>
          </a:p>
        </p:txBody>
      </p:sp>
      <p:cxnSp>
        <p:nvCxnSpPr>
          <p:cNvPr id="785" name="Google Shape;785;p93"/>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86" name="Google Shape;786;p93"/>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Distribution of Universal Parts of Speech Tags" id="787" name="Google Shape;787;p93"/>
          <p:cNvPicPr preferRelativeResize="0"/>
          <p:nvPr/>
        </p:nvPicPr>
        <p:blipFill rotWithShape="1">
          <a:blip r:embed="rId3">
            <a:alphaModFix/>
          </a:blip>
          <a:srcRect b="0" l="0" r="0" t="0"/>
          <a:stretch/>
        </p:blipFill>
        <p:spPr>
          <a:xfrm>
            <a:off x="571500" y="952500"/>
            <a:ext cx="8001000" cy="5715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4"/>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Tweets – Starbucks Robot</a:t>
            </a:r>
            <a:r>
              <a:rPr b="1" lang="en-US" sz="1000" u="none">
                <a:solidFill>
                  <a:srgbClr val="000000"/>
                </a:solidFill>
                <a:latin typeface="Calibri"/>
                <a:ea typeface="Calibri"/>
                <a:cs typeface="Calibri"/>
                <a:sym typeface="Calibri"/>
              </a:rPr>
              <a:t> </a:t>
            </a:r>
            <a:endParaRPr/>
          </a:p>
        </p:txBody>
      </p:sp>
      <p:cxnSp>
        <p:nvCxnSpPr>
          <p:cNvPr id="793" name="Google Shape;793;p94"/>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794" name="Google Shape;794;p94"/>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5"/>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Tweets used in the analysis (excerpt)</a:t>
            </a:r>
            <a:r>
              <a:rPr lang="en-US" sz="1000" u="none">
                <a:solidFill>
                  <a:srgbClr val="000000"/>
                </a:solidFill>
                <a:latin typeface="Calibri"/>
                <a:ea typeface="Calibri"/>
                <a:cs typeface="Calibri"/>
                <a:sym typeface="Calibri"/>
              </a:rPr>
              <a:t> </a:t>
            </a:r>
            <a:endParaRPr/>
          </a:p>
        </p:txBody>
      </p:sp>
      <p:cxnSp>
        <p:nvCxnSpPr>
          <p:cNvPr id="800" name="Google Shape;800;p95"/>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01" name="Google Shape;801;p95"/>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802" name="Google Shape;802;p95"/>
          <p:cNvGraphicFramePr/>
          <p:nvPr/>
        </p:nvGraphicFramePr>
        <p:xfrm>
          <a:off x="619125" y="1881188"/>
          <a:ext cx="3000000" cy="3000000"/>
        </p:xfrm>
        <a:graphic>
          <a:graphicData uri="http://schemas.openxmlformats.org/drawingml/2006/table">
            <a:tbl>
              <a:tblPr>
                <a:noFill/>
                <a:tableStyleId>{CA136342-BD1D-4E16-AEDB-A43F3030BC3A}</a:tableStyleId>
              </a:tblPr>
              <a:tblGrid>
                <a:gridCol w="1905000"/>
                <a:gridCol w="1905000"/>
                <a:gridCol w="1905000"/>
                <a:gridCol w="1905000"/>
              </a:tblGrid>
              <a:tr h="123825">
                <a:tc>
                  <a:txBody>
                    <a:bodyPr/>
                    <a:lstStyle/>
                    <a:p>
                      <a:pPr indent="0" lvl="0" marL="19050" marR="19050" rtl="0" algn="l">
                        <a:lnSpc>
                          <a:spcPct val="100000"/>
                        </a:lnSpc>
                        <a:spcBef>
                          <a:spcPts val="0"/>
                        </a:spcBef>
                        <a:spcAft>
                          <a:spcPts val="0"/>
                        </a:spcAft>
                        <a:buNone/>
                      </a:pPr>
                      <a:r>
                        <a:t/>
                      </a:r>
                      <a:endParaRPr sz="1800"/>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Date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Source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b="1" lang="en-US" sz="1000" u="none">
                          <a:solidFill>
                            <a:srgbClr val="000000"/>
                          </a:solidFill>
                          <a:latin typeface="Calibri"/>
                          <a:ea typeface="Calibri"/>
                          <a:cs typeface="Calibri"/>
                          <a:sym typeface="Calibri"/>
                        </a:rPr>
                        <a:t>Tweet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2022-10-13</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Win a #Starbucks Gift Card! #Giveaway __Retweet To Enter: https://t.co/vqY3WNtAew__#robot #roc #rouen #rspatial #rtf #s66rt #saone #sarsAlert #savefallguys #sculpture #selfcare #sgc #shitcamp #smallstreamer #socialmedia #stream #streamer #streamers #support @stream_caster https://t.co/Wf4p4YQUbQ</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2</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Today’s robot delivery - Starbucks #china #lockdown #shanghai #covid https://t.co/y5UpYOVRlj</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3</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2022-10-12</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iPad</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@gammodm One step at a time._1. Now… AI takes your order_2. 2 years out .. Robotics makes your drinks _3. 2 more years out… Robot delivers your drink_4. Starbucks has one employee.. Howard Shultz and he counts his money._5. Humans become obsolete in most of fast serve restaurants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4</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IFTTT</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Bloomberg - Are you a robot? https://t.co/s5tSoufqQs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5</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The music at Starbucks is suspiciously similar to my playlists that I frequently augment using the Spotify algorithm. __Our robot overlords are trying to pacify us with Mellow Gold classics to make it easier for them to take over the world.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6</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2022-10-11</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Serval ♥</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imagine if you had the same order at starbucks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7</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for iPhone</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I’m an important person with a speaking role on this call, here let me talk ROBOT VOICE. DISCONNECT. JITTER. AIRPORT NOISE. COSTCO NOISE. I’M A BARISTA AT STARBUCKS RIGHT NOW. Yea. Thanks for giving us your time and attention!</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8</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2022-10-10</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@kangawa_tokyo @_sn_n Always!  If it weren't for a handful of pot-smoking environmentalists, we'd all be millionaires with flying cars and nuclear robot servants, instead of working shifts at Starbucks and paying sky-high rent to Megacorp Landlord Inc.  Damn hippies.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9</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@misotrasvidas @egarciagarcia No gravamos el trabajo, gravamos el incremento de patrimonio, y estamos fallando. No tiene sentido gravar un robot. Tiene sentido que Starbucks pague muchos más impuestos.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123825">
                <a:tc>
                  <a:txBody>
                    <a:bodyPr/>
                    <a:lstStyle/>
                    <a:p>
                      <a:pPr indent="0" lvl="0" marL="19050" marR="19050" rtl="0" algn="l">
                        <a:lnSpc>
                          <a:spcPct val="100000"/>
                        </a:lnSpc>
                        <a:spcBef>
                          <a:spcPts val="0"/>
                        </a:spcBef>
                        <a:spcAft>
                          <a:spcPts val="0"/>
                        </a:spcAft>
                        <a:buNone/>
                      </a:pPr>
                      <a:r>
                        <a:rPr b="1" lang="en-US" sz="1000" u="none">
                          <a:solidFill>
                            <a:srgbClr val="000000"/>
                          </a:solidFill>
                          <a:latin typeface="Calibri"/>
                          <a:ea typeface="Calibri"/>
                          <a:cs typeface="Calibri"/>
                          <a:sym typeface="Calibri"/>
                        </a:rPr>
                        <a:t>10</a:t>
                      </a:r>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1000" u="none">
                          <a:solidFill>
                            <a:srgbClr val="000000"/>
                          </a:solidFill>
                          <a:latin typeface="Calibri"/>
                          <a:ea typeface="Calibri"/>
                          <a:cs typeface="Calibri"/>
                          <a:sym typeface="Calibri"/>
                        </a:rPr>
                        <a:t>2022-10-07</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Twitter Web App</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US" sz="900" u="none">
                          <a:solidFill>
                            <a:srgbClr val="000000"/>
                          </a:solidFill>
                          <a:latin typeface="Calibri"/>
                          <a:ea typeface="Calibri"/>
                          <a:cs typeface="Calibri"/>
                          <a:sym typeface="Calibri"/>
                        </a:rPr>
                        <a:t>@misotrasvidas @egarciagarcia En realidad el trato de un humano en un Starbucks no es tan distinto al de una máquina. La clave de esto es si vamos a poner impuestos reales a los beneficios, no tanto si hay impuestos al 'robot'. Con esos impuestos se puede pagar a mucha gente porque hagan trabajos humanos.</a:t>
                      </a:r>
                      <a:endParaRPr/>
                    </a:p>
                  </a:txBody>
                  <a:tcPr marT="19050" marB="1905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803" name="Google Shape;803;p95"/>
          <p:cNvSpPr txBox="1"/>
          <p:nvPr/>
        </p:nvSpPr>
        <p:spPr>
          <a:xfrm>
            <a:off x="619125" y="542925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For full listing of tweets, use Excel version of output.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6"/>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Word cloud</a:t>
            </a:r>
            <a:r>
              <a:rPr lang="en-US" sz="1000" u="none">
                <a:solidFill>
                  <a:srgbClr val="898989"/>
                </a:solidFill>
                <a:latin typeface="Calibri"/>
                <a:ea typeface="Calibri"/>
                <a:cs typeface="Calibri"/>
                <a:sym typeface="Calibri"/>
              </a:rPr>
              <a:t> </a:t>
            </a:r>
            <a:endParaRPr/>
          </a:p>
        </p:txBody>
      </p:sp>
      <p:cxnSp>
        <p:nvCxnSpPr>
          <p:cNvPr id="809" name="Google Shape;809;p96"/>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10" name="Google Shape;810;p96"/>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7"/>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a:t>
            </a:r>
            <a:r>
              <a:rPr lang="en-US" sz="1000" u="none">
                <a:solidFill>
                  <a:srgbClr val="000000"/>
                </a:solidFill>
                <a:latin typeface="Calibri"/>
                <a:ea typeface="Calibri"/>
                <a:cs typeface="Calibri"/>
                <a:sym typeface="Calibri"/>
              </a:rPr>
              <a:t> </a:t>
            </a:r>
            <a:endParaRPr/>
          </a:p>
        </p:txBody>
      </p:sp>
      <p:cxnSp>
        <p:nvCxnSpPr>
          <p:cNvPr id="816" name="Google Shape;816;p97"/>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17" name="Google Shape;817;p97"/>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id="818" name="Google Shape;818;p97"/>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819" name="Google Shape;819;p97"/>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8"/>
          <p:cNvSpPr txBox="1"/>
          <p:nvPr/>
        </p:nvSpPr>
        <p:spPr>
          <a:xfrm>
            <a:off x="685800" y="0"/>
            <a:ext cx="7620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r>
              <a:rPr b="1" lang="en-US" sz="2800" u="none">
                <a:solidFill>
                  <a:srgbClr val="205564"/>
                </a:solidFill>
                <a:latin typeface="Cambria"/>
                <a:ea typeface="Cambria"/>
                <a:cs typeface="Cambria"/>
                <a:sym typeface="Cambria"/>
              </a:rPr>
              <a:t>Word cloud without stemming</a:t>
            </a:r>
            <a:r>
              <a:rPr lang="en-US" sz="1000" u="none">
                <a:solidFill>
                  <a:srgbClr val="000000"/>
                </a:solidFill>
                <a:latin typeface="Calibri"/>
                <a:ea typeface="Calibri"/>
                <a:cs typeface="Calibri"/>
                <a:sym typeface="Calibri"/>
              </a:rPr>
              <a:t> </a:t>
            </a:r>
            <a:endParaRPr/>
          </a:p>
        </p:txBody>
      </p:sp>
      <p:cxnSp>
        <p:nvCxnSpPr>
          <p:cNvPr id="825" name="Google Shape;825;p98"/>
          <p:cNvCxnSpPr/>
          <p:nvPr/>
        </p:nvCxnSpPr>
        <p:spPr>
          <a:xfrm>
            <a:off x="666750" y="762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26" name="Google Shape;826;p98"/>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descr="Word cloud without stemming" id="827" name="Google Shape;827;p98"/>
          <p:cNvPicPr preferRelativeResize="0"/>
          <p:nvPr/>
        </p:nvPicPr>
        <p:blipFill rotWithShape="1">
          <a:blip r:embed="rId3">
            <a:alphaModFix/>
          </a:blip>
          <a:srcRect b="0" l="0" r="0" t="0"/>
          <a:stretch/>
        </p:blipFill>
        <p:spPr>
          <a:xfrm>
            <a:off x="1238250" y="952500"/>
            <a:ext cx="6667500" cy="4762500"/>
          </a:xfrm>
          <a:prstGeom prst="rect">
            <a:avLst/>
          </a:prstGeom>
          <a:noFill/>
          <a:ln>
            <a:noFill/>
          </a:ln>
        </p:spPr>
      </p:pic>
      <p:sp>
        <p:nvSpPr>
          <p:cNvPr id="828" name="Google Shape;828;p98"/>
          <p:cNvSpPr txBox="1"/>
          <p:nvPr/>
        </p:nvSpPr>
        <p:spPr>
          <a:xfrm>
            <a:off x="619125" y="5715000"/>
            <a:ext cx="7620000" cy="95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600" u="none">
                <a:solidFill>
                  <a:srgbClr val="595959"/>
                </a:solidFill>
                <a:latin typeface="Calibri"/>
                <a:ea typeface="Calibri"/>
                <a:cs typeface="Calibri"/>
                <a:sym typeface="Calibri"/>
              </a:rPr>
              <a:t>The word cloud represents the most frequently used words inside the corpus of texts provided. The bigger a word appears, the larger the number of times it occurs in the text corpus.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9"/>
          <p:cNvSpPr txBox="1"/>
          <p:nvPr/>
        </p:nvSpPr>
        <p:spPr>
          <a:xfrm>
            <a:off x="685800" y="2809875"/>
            <a:ext cx="7620000" cy="1238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3600" u="none">
                <a:solidFill>
                  <a:srgbClr val="205564"/>
                </a:solidFill>
                <a:latin typeface="Cambria"/>
                <a:ea typeface="Cambria"/>
                <a:cs typeface="Cambria"/>
                <a:sym typeface="Cambria"/>
              </a:rPr>
              <a:t>Valence analysis</a:t>
            </a:r>
            <a:r>
              <a:rPr b="1" lang="en-US" sz="1000" u="none">
                <a:solidFill>
                  <a:srgbClr val="000000"/>
                </a:solidFill>
                <a:latin typeface="Calibri"/>
                <a:ea typeface="Calibri"/>
                <a:cs typeface="Calibri"/>
                <a:sym typeface="Calibri"/>
              </a:rPr>
              <a:t> </a:t>
            </a:r>
            <a:endParaRPr/>
          </a:p>
        </p:txBody>
      </p:sp>
      <p:cxnSp>
        <p:nvCxnSpPr>
          <p:cNvPr id="834" name="Google Shape;834;p99"/>
          <p:cNvCxnSpPr/>
          <p:nvPr/>
        </p:nvCxnSpPr>
        <p:spPr>
          <a:xfrm>
            <a:off x="666750" y="4191000"/>
            <a:ext cx="7715250" cy="0"/>
          </a:xfrm>
          <a:prstGeom prst="straightConnector1">
            <a:avLst/>
          </a:prstGeom>
          <a:noFill/>
          <a:ln cap="flat" cmpd="sng" w="12700">
            <a:solidFill>
              <a:srgbClr val="7F7F7F">
                <a:alpha val="49411"/>
              </a:srgbClr>
            </a:solidFill>
            <a:prstDash val="solid"/>
            <a:round/>
            <a:headEnd len="sm" w="sm" type="none"/>
            <a:tailEnd len="sm" w="sm" type="none"/>
          </a:ln>
        </p:spPr>
      </p:cxnSp>
      <p:sp>
        <p:nvSpPr>
          <p:cNvPr id="835" name="Google Shape;835;p99"/>
          <p:cNvSpPr txBox="1"/>
          <p:nvPr/>
        </p:nvSpPr>
        <p:spPr>
          <a:xfrm>
            <a:off x="619125" y="6381750"/>
            <a:ext cx="7620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7">
  <a:themeElements>
    <a:clrScheme name="Theme17">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2022-10-13T23:37:10Z</dcterms:created>
  <dc:creator>Unknown Creator</dc:creator>
</cp:coreProperties>
</file>